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4" r:id="rId4"/>
    <p:sldId id="265" r:id="rId5"/>
    <p:sldId id="260" r:id="rId6"/>
    <p:sldId id="273" r:id="rId7"/>
    <p:sldId id="278" r:id="rId8"/>
    <p:sldId id="279" r:id="rId9"/>
    <p:sldId id="280" r:id="rId10"/>
    <p:sldId id="281" r:id="rId11"/>
    <p:sldId id="282" r:id="rId12"/>
    <p:sldId id="277" r:id="rId13"/>
    <p:sldId id="269" r:id="rId14"/>
    <p:sldId id="283" r:id="rId15"/>
    <p:sldId id="284" r:id="rId16"/>
    <p:sldId id="285" r:id="rId17"/>
    <p:sldId id="286" r:id="rId18"/>
    <p:sldId id="287" r:id="rId19"/>
    <p:sldId id="288" r:id="rId20"/>
    <p:sldId id="276" r:id="rId21"/>
    <p:sldId id="266" r:id="rId22"/>
    <p:sldId id="289" r:id="rId23"/>
    <p:sldId id="290" r:id="rId24"/>
    <p:sldId id="267" r:id="rId25"/>
    <p:sldId id="297" r:id="rId26"/>
    <p:sldId id="268" r:id="rId27"/>
    <p:sldId id="298" r:id="rId28"/>
    <p:sldId id="270" r:id="rId29"/>
    <p:sldId id="299" r:id="rId30"/>
    <p:sldId id="300" r:id="rId31"/>
    <p:sldId id="271" r:id="rId32"/>
    <p:sldId id="294" r:id="rId33"/>
    <p:sldId id="293" r:id="rId34"/>
    <p:sldId id="272" r:id="rId35"/>
    <p:sldId id="295" r:id="rId36"/>
    <p:sldId id="296" r:id="rId37"/>
    <p:sldId id="274" r:id="rId38"/>
    <p:sldId id="291" r:id="rId39"/>
    <p:sldId id="292" r:id="rId4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A7A2-89B7-475F-98E2-D4E289D1868C}" type="datetimeFigureOut">
              <a:rPr lang="ru-RU" smtClean="0"/>
              <a:pPr/>
              <a:t>24.06.2011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02D0C-A248-4C56-B957-C6B5486D3B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66348_22078454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0701783">
            <a:off x="469979" y="1165666"/>
            <a:ext cx="2976019" cy="34769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7158" y="428604"/>
            <a:ext cx="86439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Муниципальное учреждение «Информационно-методический центр»</a:t>
            </a:r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АНАЛИЗ РЕЗУЛЬТАТОВ </a:t>
            </a:r>
          </a:p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ГОСУДАРСТВЕННОЙ (ИТОГОВОЙ) </a:t>
            </a:r>
          </a:p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АТТЕСТАЦИИ ВЫПУСКНИКОВ 9 КЛАССОВ </a:t>
            </a:r>
          </a:p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ОБЩЕОБРАЗОВАТЕЛЬНЫХ УЧРЕЖДЕНИЙ </a:t>
            </a:r>
          </a:p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МЕНЗЕЛИНСКОГО МУНИЦИПАЛЬНОГО РАЙОНА РТ</a:t>
            </a:r>
          </a:p>
          <a:p>
            <a:pPr algn="r"/>
            <a:endParaRPr lang="ru-RU" sz="1200" b="1" dirty="0" smtClean="0">
              <a:latin typeface="+mj-lt"/>
            </a:endParaRPr>
          </a:p>
          <a:p>
            <a:pPr algn="r"/>
            <a:endParaRPr lang="ru-RU" sz="1200" b="1" dirty="0" smtClean="0"/>
          </a:p>
          <a:p>
            <a:pPr algn="r"/>
            <a:endParaRPr lang="ru-RU" sz="1200" b="1" dirty="0" smtClean="0"/>
          </a:p>
          <a:p>
            <a:pPr algn="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Сводные таблицы по</a:t>
            </a:r>
          </a:p>
          <a:p>
            <a:pPr algn="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муниципалитету, образовательным учреждениям </a:t>
            </a:r>
          </a:p>
          <a:p>
            <a:endParaRPr lang="ru-RU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</a:rPr>
              <a:t>2010/11 учебный год </a:t>
            </a:r>
            <a:endParaRPr lang="ru-RU" sz="12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3">
                  <a:lumMod val="50000"/>
                </a:scheme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Segoe UI"/>
              <a:cs typeface="Segoe UI"/>
            </a:endParaRPr>
          </a:p>
        </p:txBody>
      </p:sp>
      <p:pic>
        <p:nvPicPr>
          <p:cNvPr id="4" name="Рисунок 3" descr="matematicas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21297900">
            <a:off x="436643" y="4377768"/>
            <a:ext cx="2777953" cy="19334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ОУ с родным (нерусским) языком обучения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качеству знаний – количеству «5» и «4»)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3714776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Наименование СОШ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  Качество 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Успеваемость %    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ООШ»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«Гимназия»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88,2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«Татарскомушугинская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«Кадряковская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по русскому языку 2010 и 2011 г.г.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1" y="785804"/>
          <a:ext cx="8786878" cy="595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836"/>
                <a:gridCol w="4006885"/>
                <a:gridCol w="785818"/>
                <a:gridCol w="785818"/>
                <a:gridCol w="714380"/>
                <a:gridCol w="714380"/>
                <a:gridCol w="714380"/>
                <a:gridCol w="714381"/>
              </a:tblGrid>
              <a:tr h="344595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821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40,8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93,8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9939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67,5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39,8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997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«СОШ №3»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87,8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015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«Гимназия»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43,8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81,3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88,2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053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Аюская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091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Верхнетакерменская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ООШ»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11,1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88,8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209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24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Коноваловская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285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43,4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2402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Калтаковская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86,6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4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Матвеевская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479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«Николаевская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51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Новомелькенская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555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Новомазинская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672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71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«Татарскомушугинская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828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866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«Кадетская школа-интернат»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9,6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904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«Топасевская ООШ»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42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488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по району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30,1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85,3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572560" cy="2428891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               Самый высокий результат по русскому языку (40 б. из 41 возможного балла) показали          следующие учащиеся: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1. Мусина </a:t>
            </a:r>
            <a:r>
              <a:rPr lang="ru-RU" sz="1600" dirty="0" err="1" smtClean="0"/>
              <a:t>Айзира</a:t>
            </a:r>
            <a:r>
              <a:rPr lang="ru-RU" sz="1600" dirty="0" smtClean="0"/>
              <a:t> </a:t>
            </a:r>
            <a:r>
              <a:rPr lang="ru-RU" sz="1600" dirty="0" err="1" smtClean="0"/>
              <a:t>Энгелевна</a:t>
            </a:r>
            <a:r>
              <a:rPr lang="ru-RU" sz="1600" dirty="0" smtClean="0"/>
              <a:t> (МОУ «СОШ №1»), учитель Троицкая в.И.</a:t>
            </a:r>
            <a:br>
              <a:rPr lang="ru-RU" sz="1600" dirty="0" smtClean="0"/>
            </a:br>
            <a:r>
              <a:rPr lang="ru-RU" sz="1600" dirty="0" smtClean="0"/>
              <a:t>        2. </a:t>
            </a:r>
            <a:r>
              <a:rPr lang="ru-RU" sz="1600" dirty="0" err="1" smtClean="0"/>
              <a:t>Закирова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Миляуша</a:t>
            </a:r>
            <a:r>
              <a:rPr lang="ru-RU" sz="1600" dirty="0" smtClean="0"/>
              <a:t> </a:t>
            </a:r>
            <a:r>
              <a:rPr lang="ru-RU" sz="1600" dirty="0" err="1" smtClean="0"/>
              <a:t>Ильгамовна</a:t>
            </a:r>
            <a:r>
              <a:rPr lang="ru-RU" sz="1600" dirty="0" smtClean="0"/>
              <a:t> (МОУ «Гимназия»), учитель </a:t>
            </a:r>
            <a:r>
              <a:rPr lang="ru-RU" sz="1600" dirty="0" err="1" smtClean="0"/>
              <a:t>Халиуллина</a:t>
            </a:r>
            <a:r>
              <a:rPr lang="ru-RU" sz="1600" dirty="0" smtClean="0"/>
              <a:t> Г.Р.</a:t>
            </a:r>
            <a:br>
              <a:rPr lang="ru-RU" sz="1600" dirty="0" smtClean="0"/>
            </a:br>
            <a:r>
              <a:rPr lang="ru-RU" sz="1600" dirty="0" smtClean="0"/>
              <a:t>        3. </a:t>
            </a:r>
            <a:r>
              <a:rPr lang="ru-RU" sz="1600" dirty="0" err="1" smtClean="0"/>
              <a:t>Гатина</a:t>
            </a:r>
            <a:r>
              <a:rPr lang="ru-RU" sz="1600" dirty="0" smtClean="0"/>
              <a:t> Алина </a:t>
            </a:r>
            <a:r>
              <a:rPr lang="ru-RU" sz="1600" dirty="0" err="1" smtClean="0"/>
              <a:t>Алмазовна</a:t>
            </a:r>
            <a:r>
              <a:rPr lang="ru-RU" sz="1600" dirty="0" smtClean="0"/>
              <a:t> (МОУ «</a:t>
            </a:r>
            <a:r>
              <a:rPr lang="ru-RU" sz="1600" dirty="0" err="1" smtClean="0"/>
              <a:t>Урусовская</a:t>
            </a:r>
            <a:r>
              <a:rPr lang="ru-RU" sz="1600" dirty="0" smtClean="0"/>
              <a:t> СОШ»), учитель </a:t>
            </a:r>
            <a:r>
              <a:rPr lang="ru-RU" sz="1600" dirty="0" err="1" smtClean="0"/>
              <a:t>Хайруллина</a:t>
            </a:r>
            <a:r>
              <a:rPr lang="ru-RU" sz="1600" dirty="0" smtClean="0"/>
              <a:t> Г.Р.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8215370" cy="357190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учащихся показали самый низкий результат, набрав от 3 до 10 баллов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Тазов Иван Николаевич – МОУ «СОШ №1»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Пономарев Максим Александрович – МОУ «СОШ №2»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Кадыров Артур Маратович – МОУ «СОШ №3»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Симонян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Вардан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Араикович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МОУ «СОШ №3»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Курбанов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Айзат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Фаритович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МОУ «Кузембетьевская СОШ»</a:t>
            </a:r>
          </a:p>
          <a:p>
            <a:pPr marL="342900" indent="-342900" algn="l">
              <a:buAutoNum type="arabicPeriod"/>
            </a:pP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Сахабиев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Ильнар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Инсафович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МОУ «Кузембетьевская СОШ»</a:t>
            </a:r>
          </a:p>
          <a:p>
            <a:pPr marL="342900" indent="-342900" algn="l">
              <a:buAutoNum type="arabicPeriod"/>
            </a:pP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Шайхенуров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Ильдар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Илсурович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МОУ «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Урусовская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Юшко Максим Леонидович – Кадетская школа-интернат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Габдуллин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Ришат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Раффакович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МОУ «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Новомелькенская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</a:p>
          <a:p>
            <a:pPr marL="342900" indent="-342900" algn="l">
              <a:buAutoNum type="arabicPeriod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Чернов Дмитрий Вячеславович – МОУ «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Кадряковская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</a:p>
          <a:p>
            <a:pPr marL="342900" indent="-342900" algn="l">
              <a:buAutoNum type="arabicPeriod"/>
            </a:pP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Мухаметов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Адель Маратович – МОУ «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Татмушугинская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5001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Математика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300" dirty="0" smtClean="0"/>
              <a:t>На «5» и «4» работу выполнило 127 уч-ся, что составляет  43,2 %%. А количество уч-ся, не справившихся с работой – 79 человек (26,9%). Средняя оценка, полученная учащимися – «3» (88 человек – 29,9%). </a:t>
            </a:r>
            <a:br>
              <a:rPr lang="ru-RU" sz="1300" dirty="0" smtClean="0"/>
            </a:br>
            <a:r>
              <a:rPr lang="ru-RU" sz="1300" dirty="0" smtClean="0"/>
              <a:t>Наиболее высокий  процент качества  отмечается в следующих  образовательных учреждениях:</a:t>
            </a:r>
            <a:br>
              <a:rPr lang="ru-RU" sz="1300" dirty="0" smtClean="0"/>
            </a:br>
            <a:r>
              <a:rPr lang="ru-RU" sz="1300" dirty="0" err="1" smtClean="0"/>
              <a:t>Подгоргнобайларская</a:t>
            </a:r>
            <a:r>
              <a:rPr lang="ru-RU" sz="1300" dirty="0" smtClean="0"/>
              <a:t> СОШ – 80% качества при 100% успеваемости;</a:t>
            </a:r>
            <a:br>
              <a:rPr lang="ru-RU" sz="1300" dirty="0" smtClean="0"/>
            </a:br>
            <a:r>
              <a:rPr lang="ru-RU" sz="1300" dirty="0" err="1" smtClean="0"/>
              <a:t>Верхнетакерменская</a:t>
            </a:r>
            <a:r>
              <a:rPr lang="ru-RU" sz="1300" dirty="0" smtClean="0"/>
              <a:t> ООШ – 75% качества при 100% успеваемости;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300" dirty="0" err="1" smtClean="0"/>
              <a:t>Татмушугинская</a:t>
            </a:r>
            <a:r>
              <a:rPr lang="ru-RU" sz="1300" dirty="0" smtClean="0"/>
              <a:t> СОШ      -  62,2% качества при 100% успеваемости</a:t>
            </a:r>
            <a:endParaRPr lang="ru-RU" sz="13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2071679"/>
          <a:ext cx="8715437" cy="468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005"/>
                <a:gridCol w="1234044"/>
                <a:gridCol w="539894"/>
                <a:gridCol w="539894"/>
                <a:gridCol w="539894"/>
                <a:gridCol w="617022"/>
                <a:gridCol w="771278"/>
                <a:gridCol w="848406"/>
              </a:tblGrid>
              <a:tr h="37753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ОУ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Качество %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Успеваемость %</a:t>
                      </a:r>
                      <a:endParaRPr lang="ru-RU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 «Татмушугинская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«Кадряковская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 им.Р.Х. Кагирова»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Гимназия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35,3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«Коноваловская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Кадетская школа-интернат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«Николаевская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42,9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«Новомазинская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1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МОУ «Матвеевская СОШ»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489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952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67,6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5286388"/>
            <a:ext cx="864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58082" y="5579061"/>
            <a:ext cx="2052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по успеваемости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6" y="642915"/>
          <a:ext cx="8786872" cy="5693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12"/>
                <a:gridCol w="3966324"/>
                <a:gridCol w="2196718"/>
                <a:gridCol w="2196718"/>
              </a:tblGrid>
              <a:tr h="416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 мость,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52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67,6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 «Татмушугинская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1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53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8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05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Гимназия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 им.Р.Х. Кагирова»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4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«Коноваловская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7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7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1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СОШ»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3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8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Кадетская школа-интернат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8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«Новомазинская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96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«Николаевская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32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«Матвеевская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по качеству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642915"/>
          <a:ext cx="8786876" cy="571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2"/>
                <a:gridCol w="4036246"/>
                <a:gridCol w="2196719"/>
                <a:gridCol w="2196719"/>
              </a:tblGrid>
              <a:tr h="394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4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0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2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3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78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 «Татмушугинская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4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 им.Р.Х. Кагирова»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25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4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0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Гимназия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5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СОШ»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1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«Николаевская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4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8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Кадетская школа-интернат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7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8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«Коноваловская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66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«Новомазинская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47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Матвеевская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показателей качества и успеваемости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472520" cy="11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00198"/>
                <a:gridCol w="928694"/>
                <a:gridCol w="928694"/>
                <a:gridCol w="714380"/>
                <a:gridCol w="710788"/>
                <a:gridCol w="1059065"/>
                <a:gridCol w="105906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 мость,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Городские школы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79,3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Сельские школы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42,4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64,5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Сельские школы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24"/>
          <a:ext cx="8229600" cy="535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891816"/>
                <a:gridCol w="1645920"/>
                <a:gridCol w="1645920"/>
                <a:gridCol w="1645920"/>
              </a:tblGrid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Успеваемость%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 «Татмушугинская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«Кадряковская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 им.Р.Х. Кагирова»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«Коноваловская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Кадетская школа-интернат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«Николаевская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42,9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«Новомазинская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«Матвеевская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Городские школы</a:t>
            </a: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7489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Успеваемость%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Гимназия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по математике 2010 и 2011 г.г.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785804"/>
          <a:ext cx="8715440" cy="578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40"/>
                <a:gridCol w="3291138"/>
                <a:gridCol w="928694"/>
                <a:gridCol w="928694"/>
                <a:gridCol w="785818"/>
                <a:gridCol w="714380"/>
                <a:gridCol w="714380"/>
                <a:gridCol w="928696"/>
              </a:tblGrid>
              <a:tr h="220787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7752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36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Верхнетакерменская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ООШ»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106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 «Татмушугинская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995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293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«Кадряковская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865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53,3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6238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 им.Р.Х. Кагирова»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2173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8108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Гимназия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31,25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35,3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76,5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«Коноваловская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56,3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Кадетская школа-интернат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55,6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26,08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«Николаевская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42,9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«Новомазинская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036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«Матвеевская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Топасевская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ООШ»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787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56,6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43,2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67,6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0"/>
            <a:ext cx="8643998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Нормативно- правовая база ГИА-9</a:t>
            </a:r>
          </a:p>
          <a:p>
            <a:pPr algn="ctr"/>
            <a:endParaRPr lang="ru-RU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Segoe UI"/>
              <a:cs typeface="Segoe UI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Закон РФ «Об образовании» от 10.07.1992 № 3266-1 (с изменениями и дополнениями)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Положение о государственной (итоговой) аттестации выпускников </a:t>
            </a:r>
            <a:r>
              <a:rPr lang="en-US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IX</a:t>
            </a: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 и</a:t>
            </a:r>
            <a:r>
              <a:rPr lang="tt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 </a:t>
            </a:r>
            <a:r>
              <a:rPr lang="en-US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XI (XII) </a:t>
            </a: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классов общеобразовательных учреждений РФ, утвержденным приказом Министерства образования РФ от 03.12.1999 №1075 (в редакции приказов Минобразования РФ от 16.03.2001 № 1022, от 25.06.2002 № 2398, от 21.01.2003 №135, с изменениями, внесёнными приказом </a:t>
            </a:r>
            <a:r>
              <a:rPr lang="ru-RU" sz="1700" i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Минобрнауки</a:t>
            </a: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 России от 28.11.2008 № 362)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Письмо Управления оценки качества образования Федеральной службы по надзору в сфере образования и науки от 23.12.2010 № 51-р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Положение о Государственной экзаменационной комиссии РТ, утвержденного приказом МОиН РТ от 18.04.2011 № 1773/11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Положение о конфликтной комиссии РТ, утвержденного Приказом от 04.02.2011 №273/11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Положение об организации системы общественного наблюдения (контроля) за ходом проведения государственной (итоговой) аттестации обучающихся, освоивших образовательные программы основного общего и среднего (полного) общего образования на территории РТ, утвержденного Приказом от 08.04.2011 № 1548/11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Распоряжение Кабинета Министров РТ от 24.01.2011 № 51-р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7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Segoe UI"/>
                <a:cs typeface="Segoe UI"/>
              </a:rPr>
              <a:t>Порядок организации и проведения в 2011 году обучающихся, освоивших  основные образовательные программы основного общего образования с участием ГЭК, утвержденного приказом МОиН РТ от 26.01.2011 №112/11</a:t>
            </a:r>
            <a:endParaRPr lang="ru-RU" sz="17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Segoe UI"/>
              <a:cs typeface="Segoe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9001156" cy="178595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Самый высокий результат по математике (32 б. из 34 возможных баллов) показала учащаяся МОУ «СОШ №1»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Мустафина Фарида Ильнуровна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286808" cy="4357718"/>
          </a:xfrm>
        </p:spPr>
        <p:txBody>
          <a:bodyPr>
            <a:normAutofit fontScale="92500" lnSpcReduction="10000"/>
          </a:bodyPr>
          <a:lstStyle/>
          <a:p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buAutoNum type="arabicPlain" startAt="5"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учащихся показали самый низкий результат, набрав 1 балл</a:t>
            </a:r>
          </a:p>
          <a:p>
            <a:pPr marL="342900" indent="-342900">
              <a:buAutoNum type="arabicPlain" startAt="5"/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1.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Шайхенуров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Ильдар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Илсурович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МОУ «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Урусовская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Гатина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Айзиля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Айратовна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МОУ «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Урусовская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Афанасьева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Айгуль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Марселевна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Кадетская школа-интернат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Тимеров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Булат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Тагирович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МОУ «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Иркеняшская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</a:p>
          <a:p>
            <a:pPr algn="l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Богомолов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Аверьян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Олегович - МОУ «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Матвеевская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СОШ»</a:t>
            </a:r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pPr algn="l"/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pPr algn="l"/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500198"/>
                <a:gridCol w="118015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143380"/>
            <a:ext cx="5617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Наибольший балл набрала учащаяся МОУ  «СОШ №1» </a:t>
            </a:r>
          </a:p>
          <a:p>
            <a:r>
              <a:rPr lang="ru-RU" dirty="0" smtClean="0"/>
              <a:t>– Мустафина </a:t>
            </a:r>
            <a:r>
              <a:rPr lang="ru-RU" dirty="0" err="1" smtClean="0"/>
              <a:t>Фарида</a:t>
            </a:r>
            <a:r>
              <a:rPr lang="ru-RU" dirty="0" smtClean="0"/>
              <a:t>– 30 баллов из 36;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по успеваемости и качеству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86"/>
                <a:gridCol w="296325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 мость,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52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90,7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«Гимназия»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«СОШ №3»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 по физике 2010 и 2011 г.г</a:t>
            </a:r>
            <a:r>
              <a:rPr lang="ru-RU" b="1" dirty="0" smtClean="0"/>
              <a:t>.</a:t>
            </a:r>
            <a:r>
              <a:rPr lang="ru-RU" dirty="0" smtClean="0"/>
              <a:t>       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428892"/>
                <a:gridCol w="1000132"/>
                <a:gridCol w="928694"/>
                <a:gridCol w="857256"/>
                <a:gridCol w="928694"/>
                <a:gridCol w="857256"/>
                <a:gridCol w="828652"/>
              </a:tblGrid>
              <a:tr h="370840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Успев-ть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№3»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66,6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«Гимназия»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«Коноваловская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МОУ«Кузембетьевская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74,9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90,7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География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500198"/>
                <a:gridCol w="1180150"/>
                <a:gridCol w="1645920"/>
                <a:gridCol w="1645920"/>
              </a:tblGrid>
              <a:tr h="196455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196455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196455">
                <a:tc>
                  <a:txBody>
                    <a:bodyPr/>
                    <a:lstStyle/>
                    <a:p>
                      <a:r>
                        <a:rPr lang="ru-RU" dirty="0" smtClean="0"/>
                        <a:t>СОШ№1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196455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по географии 2010 и 2011 г.г.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48"/>
                <a:gridCol w="2214578"/>
                <a:gridCol w="928694"/>
                <a:gridCol w="1071570"/>
                <a:gridCol w="1000132"/>
                <a:gridCol w="1000132"/>
                <a:gridCol w="928694"/>
                <a:gridCol w="828652"/>
              </a:tblGrid>
              <a:tr h="370840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История России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1357322"/>
                <a:gridCol w="1214446"/>
                <a:gridCol w="1571636"/>
                <a:gridCol w="14429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по истории 2010 и 2011 г.г.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3" y="1600200"/>
          <a:ext cx="8472517" cy="26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89"/>
                <a:gridCol w="2286016"/>
                <a:gridCol w="931134"/>
                <a:gridCol w="1103200"/>
                <a:gridCol w="1103200"/>
                <a:gridCol w="1029653"/>
                <a:gridCol w="882560"/>
                <a:gridCol w="779565"/>
              </a:tblGrid>
              <a:tr h="370840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«Матвеевская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15370" cy="785794"/>
          </a:xfrm>
        </p:spPr>
        <p:txBody>
          <a:bodyPr/>
          <a:lstStyle/>
          <a:p>
            <a:r>
              <a:rPr lang="ru-RU" dirty="0" smtClean="0"/>
              <a:t>Химия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571480"/>
          <a:ext cx="8358246" cy="313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713"/>
                <a:gridCol w="1355014"/>
                <a:gridCol w="1355014"/>
                <a:gridCol w="1568966"/>
                <a:gridCol w="144053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Гимназия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Татарскомушугинская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5000636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Наибольший балл набрали: </a:t>
            </a:r>
          </a:p>
          <a:p>
            <a:r>
              <a:rPr lang="ru-RU" dirty="0" smtClean="0"/>
              <a:t> учащаяся СОШ №1 – Султанова </a:t>
            </a:r>
            <a:r>
              <a:rPr lang="ru-RU" dirty="0" err="1" smtClean="0"/>
              <a:t>Алсу</a:t>
            </a:r>
            <a:r>
              <a:rPr lang="ru-RU" dirty="0" smtClean="0"/>
              <a:t>  (32 балла из 33); </a:t>
            </a:r>
          </a:p>
          <a:p>
            <a:r>
              <a:rPr lang="ru-RU" dirty="0" smtClean="0"/>
              <a:t> учащийся МОУ «СОШ №3»- </a:t>
            </a:r>
            <a:r>
              <a:rPr lang="ru-RU" dirty="0" err="1" smtClean="0"/>
              <a:t>Мирзаянов</a:t>
            </a:r>
            <a:r>
              <a:rPr lang="ru-RU" dirty="0" smtClean="0"/>
              <a:t> Ильдар (30 баллов из 33).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по качеству и успеваемости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891816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Успевае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мость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94.5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5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   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Гимназия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 «Татмушугинская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91.7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7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Количество выпускников </a:t>
            </a:r>
            <a:b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</a:b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IX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 классов по школам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kgauz &amp; Efron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429685" cy="546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5214974"/>
                <a:gridCol w="2857521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школы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выпускников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 № 1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7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 № 2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76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 № 3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95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Гимназия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00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Аюская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05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Верхнетакерменская 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24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Иркеняшская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289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33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Калтаковская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2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Коноваловская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71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Новомелькенская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76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Николаевская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95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Матвеевская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Кузембетьевская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05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Новомазинская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24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7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Подгорнобайларская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338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Татарскомушугинская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529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Урусовская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57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Кадетская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Times New Roman"/>
                        </a:rPr>
                        <a:t>школа-интернат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8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Times New Roman"/>
                        </a:rPr>
                        <a:t>298</a:t>
                      </a:r>
                      <a:endParaRPr lang="ru-RU" sz="17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по химии 2010 и 2011 г.г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143140"/>
                <a:gridCol w="1000132"/>
                <a:gridCol w="1000132"/>
                <a:gridCol w="928694"/>
                <a:gridCol w="1000132"/>
                <a:gridCol w="928694"/>
                <a:gridCol w="828652"/>
              </a:tblGrid>
              <a:tr h="370840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СОШ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 год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 год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уч-ся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Успев-ть 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 уч-ся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Успев-ть 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 «Татмушугинская СОШ»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«СОШ №1»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«СОШ №2»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Гимназия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«СОШ  №3»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«Калтаковская СОШ»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МОУ «Кузембетьевская СОШ»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району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94.5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072494" cy="785794"/>
          </a:xfrm>
        </p:spPr>
        <p:txBody>
          <a:bodyPr/>
          <a:lstStyle/>
          <a:p>
            <a:r>
              <a:rPr lang="ru-RU" dirty="0" smtClean="0"/>
              <a:t>Биология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42968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266"/>
                <a:gridCol w="1366596"/>
                <a:gridCol w="1366596"/>
                <a:gridCol w="1582376"/>
                <a:gridCol w="14528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Кадряковская</a:t>
                      </a:r>
                      <a:r>
                        <a:rPr lang="ru-RU" dirty="0" smtClean="0"/>
                        <a:t>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Рейтинг по успеваемости и качеству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2820378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Успевае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5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      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МОУ «СОШ №2»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2010 и 2011 г.г.</a:t>
            </a:r>
            <a:b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071702"/>
                <a:gridCol w="1000132"/>
                <a:gridCol w="1000132"/>
                <a:gridCol w="1000132"/>
                <a:gridCol w="1000132"/>
                <a:gridCol w="928694"/>
                <a:gridCol w="828652"/>
              </a:tblGrid>
              <a:tr h="370840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«Кадряковская СОШ»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«Коноваловская СОШ»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28.5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57256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6373"/>
                <a:gridCol w="1389758"/>
                <a:gridCol w="1389758"/>
                <a:gridCol w="1609196"/>
                <a:gridCol w="14774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Кузембетьевская 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4429132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Наибольший балл набрали:</a:t>
            </a:r>
          </a:p>
          <a:p>
            <a:r>
              <a:rPr lang="ru-RU" dirty="0" smtClean="0"/>
              <a:t>учащаяся СОШ №3 - Микаелян Нина (37 баллов из 40);</a:t>
            </a:r>
          </a:p>
          <a:p>
            <a:r>
              <a:rPr lang="ru-RU" dirty="0" smtClean="0"/>
              <a:t>учащаяся СОШ №1 - Шимановская Людмила (35 баллов из 40)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по качеству и успеваемости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2891816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Кол.участников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Успевае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мость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52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 100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52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       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МОУ «Кузембетьевская СОШ»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МОУ «СОШ №2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 по обществознанию 2010 и 2011 г.г.</a:t>
            </a: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0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86"/>
                <a:gridCol w="2214578"/>
                <a:gridCol w="1000132"/>
                <a:gridCol w="1000132"/>
                <a:gridCol w="1000132"/>
                <a:gridCol w="928694"/>
                <a:gridCol w="928694"/>
                <a:gridCol w="828652"/>
              </a:tblGrid>
              <a:tr h="370840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72.2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 №3»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85.7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Информатика и ИКТ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2"/>
          <a:ext cx="835824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713"/>
                <a:gridCol w="1355014"/>
                <a:gridCol w="1355014"/>
                <a:gridCol w="1568966"/>
                <a:gridCol w="144053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СОШ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району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Сравнительный анализ результатов 2010 и 2011 г.г.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1" cy="1941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433"/>
                <a:gridCol w="2187797"/>
                <a:gridCol w="948628"/>
                <a:gridCol w="1000132"/>
                <a:gridCol w="928694"/>
                <a:gridCol w="857256"/>
                <a:gridCol w="928694"/>
                <a:gridCol w="1214447"/>
              </a:tblGrid>
              <a:tr h="370840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Наименование СОШ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2010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2011 год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8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Кол-во уч-ся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Успев-ть %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№3»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По району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142852"/>
            <a:ext cx="8715436" cy="716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Анализ результатов государственной (итоговой) аттестации в новой форме 2011 года позволяет дать некоторые общие рекомендации по совершенствованию процесса преподавания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Учителям Мензелинского муниципального района рекомендуется: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Обсудить данные аналитические материалы на заседаниях методических объединений.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Проанализировать результаты ГИА в новой форме по информатике и ИКТ по каждому образовательному учреждению, причины недостатков в подготовке учащихся и продумать пути и средства их устранения.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Освоить критерии оценивания тестовых заданий и использовать их при проведении промежуточной аттестации учащихся.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Продолжить изучение материалов ГИА по информатике в системе методической работы в учреждениях образования. Своевременно знакомиться с демоверсией, информировать учащихся об изменениях, корректировать учебно-тематическое планирование и содержание обучения.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Использовать в обучении дидактические материалы только высокого качества.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 селах, где в школах созданы классы с малой наполняемостью, использовать специальные технологии обучения (система малых групп, система «консультант», технология индивидуального обучения, интегративное обучение).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Ознакомить родителей и школьников с нормативной базой проведения ГИА в новой форме.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143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Отметить с положительной стороны и использовать в дальнейшей работе опыт тех ОУ, в которых успеваемость составляет 100%.</a:t>
            </a:r>
          </a:p>
          <a:p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9.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Учителям русского языка обратить внимание на формирование навыков рационального чтения учебных, научно-популярных, публицистических текстов, формируя на этой основе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умения работы с текстом; необходимо обучать анализу текста, обращая внимание на эстетическую функцию языка; учить письменному пересказу, сжатию, интерпретации и созданию текстов различных стилей; формировать умение рассуждать на предложенную тему, приводя различные способы аргументации собственных мыслей, делать вывод. </a:t>
            </a:r>
          </a:p>
          <a:p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11.Учителям математики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формировать умение применять знания к решению математических задач, не сводящихся к прямому применению алгоритма, а также применять знания в простейших практических ситуациях.</a:t>
            </a:r>
          </a:p>
          <a:p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 Обратить особое внимание на выполнение практической части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КИМов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(физика, информатика и ИКТ).</a:t>
            </a:r>
            <a:endParaRPr lang="ru-RU" sz="11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13.Учителям информатики ОУ района прививать навыки овладения рабочими компьютерными программами.</a:t>
            </a:r>
          </a:p>
          <a:p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14.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Учителям истории  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собое внимание уделить  анализу исторических   документов. Учащиеся должны понимать смысл написанного в источнике, определять по тексту цель, время, место и обстоятельства создания документа, соотносить его содержание со знаниями по истории периода, который в нем представлен; отрабатывать с учащимися знание дат, фактов, объяснение значения понятий, терминов, характерных признаков исторических явлений, причин и следствий событий. </a:t>
            </a:r>
          </a:p>
          <a:p>
            <a:r>
              <a:rPr lang="ru-RU" sz="1100" dirty="0" smtClean="0"/>
              <a:t>              15. Учителям географии организовать повторение по следующим крупным содержательным блокам: источники географической информации; природа Земли и человек; материки, океаны, народы и страны; природопользование и геоэкология; география России; помочь обучающимся обобщить, систематизировать содержание курса географии по основным его разделам, </a:t>
            </a:r>
            <a:r>
              <a:rPr lang="ru-RU" sz="1100" dirty="0" err="1" smtClean="0"/>
              <a:t>аспектно</a:t>
            </a:r>
            <a:r>
              <a:rPr lang="ru-RU" sz="1100" dirty="0" smtClean="0"/>
              <a:t> – содержательным линиям.</a:t>
            </a:r>
          </a:p>
          <a:p>
            <a:r>
              <a:rPr lang="ru-RU" sz="1100" dirty="0" smtClean="0"/>
              <a:t>             16. Учителям химии организовать повторение по курсу химии: «Вещество», «Химическая реакция», «Элементарные основы неорганической химии. Представления об органических веществах», «Методы познания веществ и химических явлений». </a:t>
            </a:r>
          </a:p>
          <a:p>
            <a:r>
              <a:rPr lang="ru-RU" sz="1100" dirty="0" smtClean="0"/>
              <a:t>             17. Учителям физики ОУ района усилить работу по обучению учащихся выполнению лабораторных работ.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972452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Предметы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kgauz &amp; Efron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97192"/>
          <a:ext cx="8715403" cy="5611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30"/>
                <a:gridCol w="2358744"/>
                <a:gridCol w="597274"/>
                <a:gridCol w="714380"/>
                <a:gridCol w="642942"/>
                <a:gridCol w="836659"/>
                <a:gridCol w="660260"/>
                <a:gridCol w="660260"/>
                <a:gridCol w="594234"/>
                <a:gridCol w="660260"/>
                <a:gridCol w="660260"/>
              </a:tblGrid>
              <a:tr h="524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 школы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Физи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Исто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 № 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 № 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 № 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Гимназия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Аюская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10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Верхнетакерменская 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Иркеняшская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Кадряковская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Калтаковская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821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Коноваловская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Новомелькенская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62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Николаевская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Матвеевская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Кузембетьевская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62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Новомазинская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43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Подгорнобайларская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62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Татарскомушугинская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Урусовская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СОШ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857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Кадетская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школа-интернат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4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Сравнительная таблица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kgauz &amp; Efron" pitchFamily="34" charset="0"/>
              </a:rPr>
              <a:t>ГИА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kgauz &amp; Efron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715438" cy="482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783"/>
                <a:gridCol w="511561"/>
                <a:gridCol w="653658"/>
                <a:gridCol w="726286"/>
                <a:gridCol w="653658"/>
                <a:gridCol w="653658"/>
                <a:gridCol w="726286"/>
                <a:gridCol w="798915"/>
                <a:gridCol w="653658"/>
                <a:gridCol w="798915"/>
                <a:gridCol w="1162060"/>
              </a:tblGrid>
              <a:tr h="2143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-20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2010-2011уч.г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республике 2011 г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8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сдавало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сдавало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spc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100" b="1" spc="0" baseline="0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30,1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70,6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39,1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85,3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380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56,6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43,2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67,6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98,3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74,9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90,7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История России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415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92,5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  <a:tr h="405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294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5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-142900"/>
            <a:ext cx="7786742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871751"/>
          <a:ext cx="8715437" cy="483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005"/>
                <a:gridCol w="1234044"/>
                <a:gridCol w="539894"/>
                <a:gridCol w="539894"/>
                <a:gridCol w="539894"/>
                <a:gridCol w="617022"/>
                <a:gridCol w="771278"/>
                <a:gridCol w="848406"/>
              </a:tblGrid>
              <a:tr h="56941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учащихся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Качество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Успеваемость 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 №1    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65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27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52,3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93,8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 №2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39,8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 №3   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50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Гимназия  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17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88,2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Аюская СОШ  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Верхнетакерменская ООШ  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Кадряковская СОШ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Коноваловская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Кузембетьевская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Калтаковская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Матвеевская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Николаевская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28,5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Новомелькенская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Новомазинская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50%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Подгорнобайларская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Татарскомушугинская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Иркеняшская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Кадетская школа-интернат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18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Урусовская</a:t>
                      </a:r>
                      <a:r>
                        <a:rPr lang="ru-RU" sz="1400" dirty="0" smtClean="0"/>
                        <a:t> СОШ</a:t>
                      </a:r>
                      <a:endParaRPr lang="ru-RU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</a:t>
                      </a:r>
                      <a:endParaRPr lang="ru-RU" sz="1400" dirty="0"/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87,5</a:t>
                      </a:r>
                      <a:endParaRPr lang="ru-RU" sz="1400" dirty="0"/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10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по району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294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85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85,3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«5» и «4» работу выполнило 115 уч-ся, что составляет  39,1%%. А количество уч-ся, не справившихся с работой – 43 человека (14,6%).      Средняя оценка, полученная учащимися – «3» (136 человек – 46,2%).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Наиболее высокий  процент качества  отмечается в следующих  образовательных учреждениях: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Подгоргнобайларская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СОШ – 80% качества при 100% успеваемости;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Верхнетакерменская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ООШ – 75% качества при 100% успеваемости;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Аюская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СОШ – 37,5% качества при 100%  успеваемости;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Калтаковская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СОШ – 25% качества при 100%  успеваемости.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ОУ с родным (русским) языком обучения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качеству знаний – количеству «5» и «4»)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8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3714776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Наименование СОШ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  Качество 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Успеваемость %    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«СОШ №1»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52,3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93,8</a:t>
                      </a: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«СОШ №3»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«СОШ №2»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39,8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«Кузембетьевская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35,7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«Николаевская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28,5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«Калтаковская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«Кадетская школа-интернат»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22,2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«Матвеевская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83,3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«Новомазинская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ОУ с родным (нерусским) языком обучения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качеству знаний – количеству «5» и «4»)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86"/>
                <a:gridCol w="3786214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Наименование СОШ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    Качество 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Успеваемость %    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ООШ»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«Гимназия»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88,2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«Татарскомушугинская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«Кадряковская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 ОУ с родным (русским) языком обучения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(по успеваемости)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3714776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  Наименование СОШ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   Качество %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Успеваемость %    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«Подгорнобайларская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«Верхнетакерменская ООШ»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«Аюская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«Гимназия»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88,2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«Урусовская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«Новомелькенская ООШ»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«Иркеняшская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«Татарскомушугинская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62,5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МОУ «Кадряковская СОШ»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16,6</a:t>
                      </a:r>
                      <a:endParaRPr lang="ru-RU" sz="120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200" dirty="0">
                        <a:latin typeface="PetersburgC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4548</Words>
  <Application>Microsoft Office PowerPoint</Application>
  <PresentationFormat>Экран (4:3)</PresentationFormat>
  <Paragraphs>2252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 </vt:lpstr>
      <vt:lpstr>Количество выпускников  IX классов по школам</vt:lpstr>
      <vt:lpstr>Предметы </vt:lpstr>
      <vt:lpstr>Сравнительная таблица  ГИА</vt:lpstr>
      <vt:lpstr>Русский язык</vt:lpstr>
      <vt:lpstr>Рейтинг ОУ с родным (русским) языком обучения (по качеству знаний – количеству «5» и «4») </vt:lpstr>
      <vt:lpstr>Рейтинг ОУ с родным (нерусским) языком обучения (по качеству знаний – количеству «5» и «4») </vt:lpstr>
      <vt:lpstr>Рейтинг ОУ с родным (русским) языком обучения (по успеваемости) </vt:lpstr>
      <vt:lpstr>Рейтинг ОУ с родным (нерусским) языком обучения (по качеству знаний – количеству «5» и «4») </vt:lpstr>
      <vt:lpstr>Сравнительный анализ результатов по русскому языку 2010 и 2011 г.г. </vt:lpstr>
      <vt:lpstr>               Самый высокий результат по русскому языку (40 б. из 41 возможного балла) показали          следующие учащиеся:          1. Мусина Айзира Энгелевна (МОУ «СОШ №1»), учитель Троицкая в.И.         2. Закирова Миляуша Ильгамовна (МОУ «Гимназия»), учитель Халиуллина Г.Р.         3. Гатина Алина Алмазовна (МОУ «Урусовская СОШ»), учитель Хайруллина Г.Р.</vt:lpstr>
      <vt:lpstr>Математика На «5» и «4» работу выполнило 127 уч-ся, что составляет  43,2 %%. А количество уч-ся, не справившихся с работой – 79 человек (26,9%). Средняя оценка, полученная учащимися – «3» (88 человек – 29,9%).  Наиболее высокий  процент качества  отмечается в следующих  образовательных учреждениях: Подгоргнобайларская СОШ – 80% качества при 100% успеваемости; Верхнетакерменская ООШ – 75% качества при 100% успеваемости; Татмушугинская СОШ      -  62,2% качества при 100% успеваемости</vt:lpstr>
      <vt:lpstr>Рейтинг по успеваемости </vt:lpstr>
      <vt:lpstr>Рейтинг по качеству </vt:lpstr>
      <vt:lpstr>Сравнительный анализ показателей качества и успеваемости </vt:lpstr>
      <vt:lpstr>Сельские школы </vt:lpstr>
      <vt:lpstr>Городские школы</vt:lpstr>
      <vt:lpstr>Сравнительный анализ результатов по математике 2010 и 2011 г.г. </vt:lpstr>
      <vt:lpstr>Самый высокий результат по математике (32 б. из 34 возможных баллов) показала учащаяся МОУ «СОШ №1»  Мустафина Фарида Ильнуровна     </vt:lpstr>
      <vt:lpstr>Физика</vt:lpstr>
      <vt:lpstr>Рейтинг по успеваемости и качеству</vt:lpstr>
      <vt:lpstr> Сравнительный анализ результатов  по физике 2010 и 2011 г.г.        </vt:lpstr>
      <vt:lpstr>География</vt:lpstr>
      <vt:lpstr>Сравнительный анализ результатов по географии 2010 и 2011 г.г. </vt:lpstr>
      <vt:lpstr>История России</vt:lpstr>
      <vt:lpstr>Сравнительный анализ результатов по истории 2010 и 2011 г.г. </vt:lpstr>
      <vt:lpstr>Химия</vt:lpstr>
      <vt:lpstr>Рейтинг по качеству и успеваемости </vt:lpstr>
      <vt:lpstr>Сравнительный анализ результатов по химии 2010 и 2011 г.г </vt:lpstr>
      <vt:lpstr>Биология</vt:lpstr>
      <vt:lpstr>Рейтинг по успеваемости и качеству </vt:lpstr>
      <vt:lpstr>Сравнительный анализ результатов 2010 и 2011 г.г. </vt:lpstr>
      <vt:lpstr>Обществознание</vt:lpstr>
      <vt:lpstr>Рейтинг по качеству и успеваемости </vt:lpstr>
      <vt:lpstr>Сравнительный анализ результатов  по обществознанию 2010 и 2011 г.г.</vt:lpstr>
      <vt:lpstr>Информатика и ИКТ</vt:lpstr>
      <vt:lpstr>Сравнительный анализ результатов 2010 и 2011 г.г. 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iMac2</dc:creator>
  <cp:lastModifiedBy>user9</cp:lastModifiedBy>
  <cp:revision>151</cp:revision>
  <dcterms:created xsi:type="dcterms:W3CDTF">2010-06-03T06:49:48Z</dcterms:created>
  <dcterms:modified xsi:type="dcterms:W3CDTF">2011-06-24T09:41:57Z</dcterms:modified>
</cp:coreProperties>
</file>