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64" r:id="rId4"/>
    <p:sldId id="265" r:id="rId5"/>
    <p:sldId id="260" r:id="rId6"/>
    <p:sldId id="273" r:id="rId7"/>
    <p:sldId id="278" r:id="rId8"/>
    <p:sldId id="279" r:id="rId9"/>
    <p:sldId id="280" r:id="rId10"/>
    <p:sldId id="281" r:id="rId11"/>
    <p:sldId id="282" r:id="rId12"/>
    <p:sldId id="277" r:id="rId13"/>
    <p:sldId id="269" r:id="rId14"/>
    <p:sldId id="283" r:id="rId15"/>
    <p:sldId id="284" r:id="rId16"/>
    <p:sldId id="285" r:id="rId17"/>
    <p:sldId id="286" r:id="rId18"/>
    <p:sldId id="287" r:id="rId19"/>
    <p:sldId id="288" r:id="rId20"/>
    <p:sldId id="276" r:id="rId21"/>
    <p:sldId id="266" r:id="rId22"/>
    <p:sldId id="289" r:id="rId23"/>
    <p:sldId id="290" r:id="rId24"/>
    <p:sldId id="267" r:id="rId25"/>
    <p:sldId id="297" r:id="rId26"/>
    <p:sldId id="268" r:id="rId27"/>
    <p:sldId id="298" r:id="rId28"/>
    <p:sldId id="270" r:id="rId29"/>
    <p:sldId id="299" r:id="rId30"/>
    <p:sldId id="300" r:id="rId31"/>
    <p:sldId id="271" r:id="rId32"/>
    <p:sldId id="294" r:id="rId33"/>
    <p:sldId id="293" r:id="rId34"/>
    <p:sldId id="272" r:id="rId35"/>
    <p:sldId id="295" r:id="rId36"/>
    <p:sldId id="296" r:id="rId37"/>
    <p:sldId id="274" r:id="rId38"/>
    <p:sldId id="291" r:id="rId39"/>
    <p:sldId id="292" r:id="rId40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A7A2-89B7-475F-98E2-D4E289D1868C}" type="datetimeFigureOut">
              <a:rPr lang="ru-RU" smtClean="0"/>
              <a:pPr/>
              <a:t>24.06.2011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2D0C-A248-4C56-B957-C6B5486D3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A7A2-89B7-475F-98E2-D4E289D1868C}" type="datetimeFigureOut">
              <a:rPr lang="ru-RU" smtClean="0"/>
              <a:pPr/>
              <a:t>24.06.2011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2D0C-A248-4C56-B957-C6B5486D3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A7A2-89B7-475F-98E2-D4E289D1868C}" type="datetimeFigureOut">
              <a:rPr lang="ru-RU" smtClean="0"/>
              <a:pPr/>
              <a:t>24.06.2011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2D0C-A248-4C56-B957-C6B5486D3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A7A2-89B7-475F-98E2-D4E289D1868C}" type="datetimeFigureOut">
              <a:rPr lang="ru-RU" smtClean="0"/>
              <a:pPr/>
              <a:t>24.06.2011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2D0C-A248-4C56-B957-C6B5486D3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A7A2-89B7-475F-98E2-D4E289D1868C}" type="datetimeFigureOut">
              <a:rPr lang="ru-RU" smtClean="0"/>
              <a:pPr/>
              <a:t>24.06.2011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2D0C-A248-4C56-B957-C6B5486D3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A7A2-89B7-475F-98E2-D4E289D1868C}" type="datetimeFigureOut">
              <a:rPr lang="ru-RU" smtClean="0"/>
              <a:pPr/>
              <a:t>24.06.2011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2D0C-A248-4C56-B957-C6B5486D3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A7A2-89B7-475F-98E2-D4E289D1868C}" type="datetimeFigureOut">
              <a:rPr lang="ru-RU" smtClean="0"/>
              <a:pPr/>
              <a:t>24.06.2011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2D0C-A248-4C56-B957-C6B5486D3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A7A2-89B7-475F-98E2-D4E289D1868C}" type="datetimeFigureOut">
              <a:rPr lang="ru-RU" smtClean="0"/>
              <a:pPr/>
              <a:t>24.06.2011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2D0C-A248-4C56-B957-C6B5486D3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A7A2-89B7-475F-98E2-D4E289D1868C}" type="datetimeFigureOut">
              <a:rPr lang="ru-RU" smtClean="0"/>
              <a:pPr/>
              <a:t>24.06.2011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2D0C-A248-4C56-B957-C6B5486D3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A7A2-89B7-475F-98E2-D4E289D1868C}" type="datetimeFigureOut">
              <a:rPr lang="ru-RU" smtClean="0"/>
              <a:pPr/>
              <a:t>24.06.2011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2D0C-A248-4C56-B957-C6B5486D3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A7A2-89B7-475F-98E2-D4E289D1868C}" type="datetimeFigureOut">
              <a:rPr lang="ru-RU" smtClean="0"/>
              <a:pPr/>
              <a:t>24.06.2011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2D0C-A248-4C56-B957-C6B5486D3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3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2A7A2-89B7-475F-98E2-D4E289D1868C}" type="datetimeFigureOut">
              <a:rPr lang="ru-RU" smtClean="0"/>
              <a:pPr/>
              <a:t>24.06.2011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02D0C-A248-4C56-B957-C6B5486D3BD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466348_22078454.jpg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20701783">
            <a:off x="469979" y="1165666"/>
            <a:ext cx="2976019" cy="34769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357158" y="428604"/>
            <a:ext cx="864399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Муниципальное учреждение «Информационно-методический центр»</a:t>
            </a:r>
          </a:p>
          <a:p>
            <a:endParaRPr lang="ru-RU" sz="1200" b="1" dirty="0" smtClean="0"/>
          </a:p>
          <a:p>
            <a:endParaRPr lang="ru-RU" sz="1200" b="1" dirty="0" smtClean="0"/>
          </a:p>
          <a:p>
            <a:endParaRPr lang="ru-RU" sz="1200" b="1" dirty="0" smtClean="0"/>
          </a:p>
          <a:p>
            <a:endParaRPr lang="ru-RU" sz="1200" b="1" dirty="0" smtClean="0"/>
          </a:p>
          <a:p>
            <a:endParaRPr lang="ru-RU" sz="1200" b="1" dirty="0" smtClean="0"/>
          </a:p>
          <a:p>
            <a:endParaRPr lang="ru-RU" sz="1200" b="1" dirty="0" smtClean="0"/>
          </a:p>
          <a:p>
            <a:endParaRPr lang="ru-RU" sz="1200" b="1" dirty="0" smtClean="0"/>
          </a:p>
          <a:p>
            <a:endParaRPr lang="ru-RU" sz="1200" b="1" dirty="0" smtClean="0"/>
          </a:p>
          <a:p>
            <a:endParaRPr lang="ru-RU" sz="1200" b="1" dirty="0" smtClean="0"/>
          </a:p>
          <a:p>
            <a:endParaRPr lang="ru-RU" sz="1200" b="1" dirty="0" smtClean="0"/>
          </a:p>
          <a:p>
            <a:endParaRPr lang="ru-RU" sz="1200" b="1" dirty="0" smtClean="0"/>
          </a:p>
          <a:p>
            <a:pPr algn="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АНАЛИЗ РЕЗУЛЬТАТОВ </a:t>
            </a:r>
          </a:p>
          <a:p>
            <a:pPr algn="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ГОСУДАРСТВЕННОЙ (ИТОГОВОЙ) </a:t>
            </a:r>
          </a:p>
          <a:p>
            <a:pPr algn="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АТТЕСТАЦИИ ВЫПУСКНИКОВ 9 КЛАССОВ </a:t>
            </a:r>
          </a:p>
          <a:p>
            <a:pPr algn="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ОБЩЕОБРАЗОВАТЕЛЬНЫХ УЧРЕЖДЕНИЙ </a:t>
            </a:r>
          </a:p>
          <a:p>
            <a:pPr algn="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МЕНЗЕЛИНСКОГО МУНИЦИПАЛЬНОГО РАЙОНА РТ</a:t>
            </a:r>
          </a:p>
          <a:p>
            <a:pPr algn="r"/>
            <a:endParaRPr lang="ru-RU" sz="1200" b="1" dirty="0" smtClean="0">
              <a:latin typeface="+mj-lt"/>
            </a:endParaRPr>
          </a:p>
          <a:p>
            <a:pPr algn="r"/>
            <a:endParaRPr lang="ru-RU" sz="1200" b="1" dirty="0" smtClean="0"/>
          </a:p>
          <a:p>
            <a:pPr algn="r"/>
            <a:endParaRPr lang="ru-RU" sz="1200" b="1" dirty="0" smtClean="0"/>
          </a:p>
          <a:p>
            <a:pPr algn="r"/>
            <a:endParaRPr lang="ru-RU" b="1" dirty="0" smtClean="0"/>
          </a:p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         Сводные таблицы по</a:t>
            </a:r>
          </a:p>
          <a:p>
            <a:pPr algn="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муниципалитету, образовательным учреждениям </a:t>
            </a:r>
          </a:p>
          <a:p>
            <a:endParaRPr lang="ru-RU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</a:rPr>
              <a:t>2010/11 учебный год </a:t>
            </a:r>
            <a:endParaRPr lang="ru-RU" sz="1200" b="1" i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3">
                  <a:lumMod val="50000"/>
                </a:schemeClr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Segoe UI"/>
              <a:cs typeface="Segoe UI"/>
            </a:endParaRPr>
          </a:p>
        </p:txBody>
      </p:sp>
      <p:pic>
        <p:nvPicPr>
          <p:cNvPr id="4" name="Рисунок 3" descr="matematicas.jpg"/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21297900">
            <a:off x="436643" y="4377768"/>
            <a:ext cx="2777953" cy="19334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Рейтинг ОУ с родным (нерусским) языком обучения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(по качеству знаний – количеству «5» и «4»)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18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24"/>
                <a:gridCol w="3714776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     Наименование СОШ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    Качество %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Успеваемость %    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«Подгорнобайларская СОШ»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«Верхнетакерменская ООШ»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«Урусовская СОШ»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87,5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«Новомелькенская ООШ»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«Аюская СОШ»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37,5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«Иркеняшская СОШ»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«Гимназия»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29,4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88,2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«Татарскомушугинская СОШ»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62,5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«Кадряковская СОШ»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16,6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33,3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Сравнительный анализ результатов по русскому языку 2010 и 2011 г.г.</a:t>
            </a: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6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16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1" y="785804"/>
          <a:ext cx="8786878" cy="5951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836"/>
                <a:gridCol w="4006885"/>
                <a:gridCol w="785818"/>
                <a:gridCol w="785818"/>
                <a:gridCol w="714380"/>
                <a:gridCol w="714380"/>
                <a:gridCol w="714380"/>
                <a:gridCol w="714381"/>
              </a:tblGrid>
              <a:tr h="344595">
                <a:tc rowSpan="2"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Наименование СОШ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2010 год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2011 год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93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уч-ся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Качество%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Успев-ть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%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Кол-во уч-ся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Качество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Успев-ть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%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8821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МОУ «СОШ №1»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71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40,8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78,8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52,3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93,8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9939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МОУ «СОШ №2»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23,5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67,5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39,8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9977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МОУ «СОШ №3»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29,3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87,8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0015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МОУ «Гимназия»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43,8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81,3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29,4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88,2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053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Аюская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СОШ»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44,4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77,7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37,5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0091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Верхнетакерменская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ООШ»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11,1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88,8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1209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Кадряковская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СОШ»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16,6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33,3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1247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Коноваловская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СОШ»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64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1285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МОУ «Кузембетьевская СОШ»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43,4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78,2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35,7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71,4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2402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Калтаковская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СОШ»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86,6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24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Матвеевская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СОШ»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83,3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2479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МОУ «Николаевская СОШ»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81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28,5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71,4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2517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Новомелькенская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СОШ»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555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Новомазинская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СОШ»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3672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МОУ «Подгорнобайларская СОШ»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371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«Татарскомушугинская СОШ»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62,5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4828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«Иркеняшская СОШ»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4866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МОУ «Кадетская школа-интернат»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9,6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22,2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77,7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4904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«Топасевская ООШ»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4942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«Урусовская СОШ»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87,5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3488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Всего по району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415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30,1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70,6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294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39,1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85,3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14282" y="357167"/>
            <a:ext cx="8572560" cy="2428891"/>
          </a:xfrm>
        </p:spPr>
        <p:txBody>
          <a:bodyPr>
            <a:normAutofit/>
          </a:bodyPr>
          <a:lstStyle/>
          <a:p>
            <a:pPr algn="l"/>
            <a:r>
              <a:rPr lang="ru-RU" sz="1600" dirty="0" smtClean="0"/>
              <a:t>               Самый высокий результат по русскому языку (40 б. из 41 возможного балла) показали          следующие учащиеся: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       1. Мусина </a:t>
            </a:r>
            <a:r>
              <a:rPr lang="ru-RU" sz="1600" dirty="0" err="1" smtClean="0"/>
              <a:t>Айзира</a:t>
            </a:r>
            <a:r>
              <a:rPr lang="ru-RU" sz="1600" dirty="0" smtClean="0"/>
              <a:t> </a:t>
            </a:r>
            <a:r>
              <a:rPr lang="ru-RU" sz="1600" dirty="0" err="1" smtClean="0"/>
              <a:t>Энгелевна</a:t>
            </a:r>
            <a:r>
              <a:rPr lang="ru-RU" sz="1600" dirty="0" smtClean="0"/>
              <a:t> (МОУ «СОШ №1»), учитель Троицкая в.И.</a:t>
            </a:r>
            <a:br>
              <a:rPr lang="ru-RU" sz="1600" dirty="0" smtClean="0"/>
            </a:br>
            <a:r>
              <a:rPr lang="ru-RU" sz="1600" dirty="0" smtClean="0"/>
              <a:t>        2. </a:t>
            </a:r>
            <a:r>
              <a:rPr lang="ru-RU" sz="1600" dirty="0" err="1" smtClean="0"/>
              <a:t>Закирова</a:t>
            </a:r>
            <a:r>
              <a:rPr lang="ru-RU" sz="1600" dirty="0" smtClean="0"/>
              <a:t> </a:t>
            </a:r>
            <a:r>
              <a:rPr lang="ru-RU" sz="1600" dirty="0" err="1" smtClean="0"/>
              <a:t>Миляуша</a:t>
            </a:r>
            <a:r>
              <a:rPr lang="ru-RU" sz="1600" dirty="0" smtClean="0"/>
              <a:t> </a:t>
            </a:r>
            <a:r>
              <a:rPr lang="ru-RU" sz="1600" dirty="0" err="1" smtClean="0"/>
              <a:t>Ильгамовна</a:t>
            </a:r>
            <a:r>
              <a:rPr lang="ru-RU" sz="1600" dirty="0" smtClean="0"/>
              <a:t> (МОУ «Гимназия»), учитель </a:t>
            </a:r>
            <a:r>
              <a:rPr lang="ru-RU" sz="1600" dirty="0" err="1" smtClean="0"/>
              <a:t>Халиуллина</a:t>
            </a:r>
            <a:r>
              <a:rPr lang="ru-RU" sz="1600" dirty="0" smtClean="0"/>
              <a:t> Г.Р.</a:t>
            </a:r>
            <a:br>
              <a:rPr lang="ru-RU" sz="1600" dirty="0" smtClean="0"/>
            </a:br>
            <a:r>
              <a:rPr lang="ru-RU" sz="1600" dirty="0" smtClean="0"/>
              <a:t>        3. </a:t>
            </a:r>
            <a:r>
              <a:rPr lang="ru-RU" sz="1600" dirty="0" err="1" smtClean="0"/>
              <a:t>Гатина</a:t>
            </a:r>
            <a:r>
              <a:rPr lang="ru-RU" sz="1600" dirty="0" smtClean="0"/>
              <a:t> Алина </a:t>
            </a:r>
            <a:r>
              <a:rPr lang="ru-RU" sz="1600" dirty="0" err="1" smtClean="0"/>
              <a:t>Алмазовна</a:t>
            </a:r>
            <a:r>
              <a:rPr lang="ru-RU" sz="1600" dirty="0" smtClean="0"/>
              <a:t> (МОУ «</a:t>
            </a:r>
            <a:r>
              <a:rPr lang="ru-RU" sz="1600" dirty="0" err="1" smtClean="0"/>
              <a:t>Урусовская</a:t>
            </a:r>
            <a:r>
              <a:rPr lang="ru-RU" sz="1600" dirty="0" smtClean="0"/>
              <a:t> СОШ»), учитель </a:t>
            </a:r>
            <a:r>
              <a:rPr lang="ru-RU" sz="1600" dirty="0" err="1" smtClean="0"/>
              <a:t>Хайруллина</a:t>
            </a:r>
            <a:r>
              <a:rPr lang="ru-RU" sz="1600" dirty="0" smtClean="0"/>
              <a:t> Г.Р.</a:t>
            </a:r>
            <a:endParaRPr lang="ru-RU" sz="16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71472" y="2714620"/>
            <a:ext cx="8215370" cy="3571900"/>
          </a:xfrm>
        </p:spPr>
        <p:txBody>
          <a:bodyPr>
            <a:normAutofit/>
          </a:bodyPr>
          <a:lstStyle/>
          <a:p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11 учащихся показали самый низкий результат, набрав от 3 до 10 баллов</a:t>
            </a:r>
          </a:p>
          <a:p>
            <a:pPr marL="342900" indent="-342900" algn="l">
              <a:buAutoNum type="arabicPeriod"/>
            </a:pP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Тазов Иван Николаевич – МОУ «СОШ №1»</a:t>
            </a:r>
          </a:p>
          <a:p>
            <a:pPr marL="342900" indent="-342900" algn="l">
              <a:buAutoNum type="arabicPeriod"/>
            </a:pP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Пономарев Максим Александрович – МОУ «СОШ №2»</a:t>
            </a:r>
          </a:p>
          <a:p>
            <a:pPr marL="342900" indent="-342900" algn="l">
              <a:buAutoNum type="arabicPeriod"/>
            </a:pP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Кадыров Артур Маратович – МОУ «СОШ №3»</a:t>
            </a:r>
          </a:p>
          <a:p>
            <a:pPr marL="342900" indent="-342900" algn="l">
              <a:buAutoNum type="arabicPeriod"/>
            </a:pP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Симонян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Вардан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Араикович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МОУ «СОШ №3»</a:t>
            </a:r>
          </a:p>
          <a:p>
            <a:pPr marL="342900" indent="-342900" algn="l">
              <a:buAutoNum type="arabicPeriod"/>
            </a:pP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Курбанов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Айзат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Фаритович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МОУ «Кузембетьевская СОШ»</a:t>
            </a:r>
          </a:p>
          <a:p>
            <a:pPr marL="342900" indent="-342900" algn="l">
              <a:buAutoNum type="arabicPeriod"/>
            </a:pP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Сахабиев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Ильнар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Инсафович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МОУ «Кузембетьевская СОШ»</a:t>
            </a:r>
          </a:p>
          <a:p>
            <a:pPr marL="342900" indent="-342900" algn="l">
              <a:buAutoNum type="arabicPeriod"/>
            </a:pP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Шайхенуров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Ильдар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Илсурович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МОУ «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Урусовская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СОШ»</a:t>
            </a:r>
          </a:p>
          <a:p>
            <a:pPr marL="342900" indent="-342900" algn="l">
              <a:buAutoNum type="arabicPeriod"/>
            </a:pP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Юшко Максим Леонидович – Кадетская школа-интернат</a:t>
            </a:r>
          </a:p>
          <a:p>
            <a:pPr marL="342900" indent="-342900" algn="l">
              <a:buAutoNum type="arabicPeriod"/>
            </a:pP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Габдуллин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Ришат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Раффакович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МОУ «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Новомелькенская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СОШ»</a:t>
            </a:r>
          </a:p>
          <a:p>
            <a:pPr marL="342900" indent="-342900" algn="l">
              <a:buAutoNum type="arabicPeriod"/>
            </a:pP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Чернов Дмитрий Вячеславович – МОУ «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Кадряковская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СОШ»</a:t>
            </a:r>
          </a:p>
          <a:p>
            <a:pPr marL="342900" indent="-342900" algn="l">
              <a:buAutoNum type="arabicPeriod"/>
            </a:pP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Мухаметов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Адель Маратович – МОУ «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Татмушугинская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СОШ»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8858312" cy="15001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Математика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300" dirty="0" smtClean="0"/>
              <a:t>На «5» и «4» работу выполнило 127 уч-ся, что составляет  43,2 %%. А количество уч-ся, не справившихся с работой – 79 человек (26,9%). Средняя оценка, полученная учащимися – «3» (88 человек – 29,9%). </a:t>
            </a:r>
            <a:br>
              <a:rPr lang="ru-RU" sz="1300" dirty="0" smtClean="0"/>
            </a:br>
            <a:r>
              <a:rPr lang="ru-RU" sz="1300" dirty="0" smtClean="0"/>
              <a:t>Наиболее высокий  процент качества  отмечается в следующих  образовательных учреждениях:</a:t>
            </a:r>
            <a:br>
              <a:rPr lang="ru-RU" sz="1300" dirty="0" smtClean="0"/>
            </a:br>
            <a:r>
              <a:rPr lang="ru-RU" sz="1300" dirty="0" err="1" smtClean="0"/>
              <a:t>Подгоргнобайларская</a:t>
            </a:r>
            <a:r>
              <a:rPr lang="ru-RU" sz="1300" dirty="0" smtClean="0"/>
              <a:t> СОШ – 80% качества при 100% успеваемости;</a:t>
            </a:r>
            <a:br>
              <a:rPr lang="ru-RU" sz="1300" dirty="0" smtClean="0"/>
            </a:br>
            <a:r>
              <a:rPr lang="ru-RU" sz="1300" dirty="0" err="1" smtClean="0"/>
              <a:t>Верхнетакерменская</a:t>
            </a:r>
            <a:r>
              <a:rPr lang="ru-RU" sz="1300" dirty="0" smtClean="0"/>
              <a:t> ООШ – 75% качества при 100% успеваемости;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300" dirty="0" err="1" smtClean="0"/>
              <a:t>Татмушугинская</a:t>
            </a:r>
            <a:r>
              <a:rPr lang="ru-RU" sz="1300" dirty="0" smtClean="0"/>
              <a:t> СОШ      -  62,2% качества при 100% успеваемости</a:t>
            </a:r>
            <a:endParaRPr lang="ru-RU" sz="13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0" y="2071679"/>
          <a:ext cx="8715437" cy="4683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5005"/>
                <a:gridCol w="1234044"/>
                <a:gridCol w="539894"/>
                <a:gridCol w="539894"/>
                <a:gridCol w="539894"/>
                <a:gridCol w="617022"/>
                <a:gridCol w="771278"/>
                <a:gridCol w="848406"/>
              </a:tblGrid>
              <a:tr h="377532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Наименование ОУ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Количество учащихся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«2»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«3»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«4»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«5»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Качество %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Успеваемость %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14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МОУ «Подгорнобайларская СОШ»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14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МОУ «Верхнетакерменская ООШ»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14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МОУ  «Татмушугинская СОШ»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62,5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14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МОУ «Новомелькенская СОШ»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14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МОУ «Кадряковская СОШ»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33,3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66,7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14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МОУ «СОШ №1»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64,6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84,6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14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МОУ «Аюская СОШ им.Р.Х. Кагирова»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14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МОУ «СОШ №2»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41,5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78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14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МОУ Гимназия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35,3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76,5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14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МОУ «СОШ  №3»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78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14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МОУ «Коноваловская СОШ»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14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МОУ «Иркеняшская СОШ»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14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МОУ «Урусовская СОШ»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18,8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56,3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14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МОУ «Калтаковская СОШ»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62,5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14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МОУ Кадетская школа-интернат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22,2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55,6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14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МОУ «Кузембетьевская СОШ»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28,6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71,4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14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МОУ «Николаевская СОШ»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28,6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42,9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14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МОУ «Новомазинская СОШ»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14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МОУ «Матвеевская СОШ»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16,7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489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Times New Roman"/>
                          <a:cs typeface="Times New Roman"/>
                        </a:rPr>
                        <a:t>По району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Times New Roman"/>
                          <a:cs typeface="Times New Roman"/>
                        </a:rPr>
                        <a:t>294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/>
                          <a:ea typeface="Times New Roman"/>
                          <a:cs typeface="Times New Roman"/>
                        </a:rPr>
                        <a:t>79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/>
                          <a:ea typeface="Times New Roman"/>
                          <a:cs typeface="Times New Roman"/>
                        </a:rPr>
                        <a:t>43,2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952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Times New Roman"/>
                          <a:cs typeface="Times New Roman"/>
                        </a:rPr>
                        <a:t>67,6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0034" y="5286388"/>
            <a:ext cx="8643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358082" y="5579061"/>
            <a:ext cx="205294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prstClr val="black"/>
                </a:solidFill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Рейтинг по успеваемости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6" y="642915"/>
          <a:ext cx="8786872" cy="5693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112"/>
                <a:gridCol w="3966324"/>
                <a:gridCol w="2196718"/>
                <a:gridCol w="2196718"/>
              </a:tblGrid>
              <a:tr h="416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Кол.участников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Успевае мость, 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65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По району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294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952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67,6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7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«Подгорнобайларская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09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 «Татмушугинская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31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«СОШ №1»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84,6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53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«Новомелькенская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60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«СОШ  №3»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83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«СОШ №2»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05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Гимназия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76,5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27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«Аюская СОШ им.Р.Х. Кагирова»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49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«Коноваловская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71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«Верхнетакерменская ООШ»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78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«Кузембетьевская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71,4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1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Кадряковская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СОШ»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66,7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37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«Калтаковская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62,5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59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«Урусовская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56,3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81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Кадетская школа-интернат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55,6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88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«Новомазинская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96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«Николаевская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42,9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32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«Иркеняшская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40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«Матвеевская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16,7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71504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Рейтинг по качеству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18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0" y="642915"/>
          <a:ext cx="8786876" cy="5715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192"/>
                <a:gridCol w="4036246"/>
                <a:gridCol w="2196719"/>
                <a:gridCol w="2196719"/>
              </a:tblGrid>
              <a:tr h="3947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Кол.участников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Качество, 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47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По району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294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43,2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08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«Подгорнобайларская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24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«Новомелькенская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63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МОУ «СОШ №1»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64,6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78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 «Татмушугинская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62,5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94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«Аюская СОШ им.Р.Х. Кагирова»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1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«Верхнетакерменская ООШ»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25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«СОШ  №3»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41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«СОШ №2»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41,5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08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Гимназия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35,3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95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Кадряковская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СОШ»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33,3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11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«Кузембетьевская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28,6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86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«Николаевская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28,6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42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«Калтаковская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58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Кадетская школа-интернат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73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«Урусовская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18,8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89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«Иркеняшская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28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«Коноваловская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66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«Новомазинская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47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Матвеевская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СОШ»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Сравнительный анализ показателей качества и успеваемости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571612"/>
          <a:ext cx="8472520" cy="1162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/>
                <a:gridCol w="1500198"/>
                <a:gridCol w="928694"/>
                <a:gridCol w="928694"/>
                <a:gridCol w="714380"/>
                <a:gridCol w="710788"/>
                <a:gridCol w="1059065"/>
                <a:gridCol w="1059065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Кол.участников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Качество, 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Успевае мость, 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Городские школы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47,4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79,3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Сельские школы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42,4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64,5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Сельские школы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857224"/>
          <a:ext cx="8229600" cy="5357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24"/>
                <a:gridCol w="2891816"/>
                <a:gridCol w="1645920"/>
                <a:gridCol w="1645920"/>
                <a:gridCol w="1645920"/>
              </a:tblGrid>
              <a:tr h="3348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Кол.участников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Качество, 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Успеваемость%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48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«Подгорнобайларская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48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«Верхнетакерменская ООШ»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48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 «Татмушугинская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62,5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48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«Новомелькенская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48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«Кадряковская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33,3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66,7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48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«Аюская СОШ им.Р.Х. Кагирова»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48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«Коноваловская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48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«Иркеняшская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48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«Урусовская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18,8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56,3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48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«Калтаковская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62,5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48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Кадетская школа-интернат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22,2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55,6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48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«Кузембетьевская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28,6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71,4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48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«Николаевская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28,6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42,9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48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«Новомазинская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48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«Матвеевская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16,7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Городские школы</a:t>
            </a:r>
            <a:endParaRPr lang="ru-RU" sz="20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900"/>
                <a:gridCol w="274894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Кол.участников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Качество, 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Успеваемость%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«СОШ №1»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64,6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84,6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«СОШ  №3»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78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«СОШ №2»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41,5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78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Гимназия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35,3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76,5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Сравнительный анализ результатов по математике 2010 и 2011 г.г.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0" y="785804"/>
          <a:ext cx="8715440" cy="5784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640"/>
                <a:gridCol w="3291138"/>
                <a:gridCol w="928694"/>
                <a:gridCol w="928694"/>
                <a:gridCol w="785818"/>
                <a:gridCol w="714380"/>
                <a:gridCol w="714380"/>
                <a:gridCol w="928696"/>
              </a:tblGrid>
              <a:tr h="220787">
                <a:tc rowSpan="2"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Наименование СОШ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2010 год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2011 год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0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уч-ся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Качество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Успев-ть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%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Кол-во уч-ся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Качество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Успев-ть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%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7752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МОУ «Подгорнобайларская СОШ»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83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3687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Верхнетакерменская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ООШ»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22,2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77,7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106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 «Татмушугинская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53,3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62,5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6995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«Новомелькенская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293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«Кадряковская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7,1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28,5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33,3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66,7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8865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«СОШ №1»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71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53,3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87,3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64,6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84,6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6238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«Аюская СОШ им.Р.Х. Кагирова»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22,2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44,4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2173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«СОШ №2»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54,4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41,5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78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8108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Гимназия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31,25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62,5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35,3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76,5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0787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«СОШ  №3»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78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0787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«Коноваловская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54,5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0787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«Иркеняшская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0787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«Урусовская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18,8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56,3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0787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«Калтаковская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62,5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0787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Кадетская школа-интернат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22,2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55,6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0787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«Кузембетьевская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26,08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65,2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28,6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71,4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0787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«Николаевская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28,6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42,9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0787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«Новомазинская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33,3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4036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«Матвеевская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16,7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0787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Топасевская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ООШ»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0787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По району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415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56,6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294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43,2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67,6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0"/>
            <a:ext cx="8643998" cy="6663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9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Segoe UI"/>
                <a:cs typeface="Segoe UI"/>
              </a:rPr>
              <a:t>Нормативно- правовая база ГИА-9</a:t>
            </a:r>
          </a:p>
          <a:p>
            <a:pPr algn="ctr"/>
            <a:endParaRPr lang="ru-RU" b="1" i="1" kern="1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206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Segoe UI"/>
              <a:cs typeface="Segoe UI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17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Segoe UI"/>
                <a:cs typeface="Segoe UI"/>
              </a:rPr>
              <a:t>Закон РФ «Об образовании» от 10.07.1992 № 3266-1 (с изменениями и дополнениями)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17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Segoe UI"/>
                <a:cs typeface="Segoe UI"/>
              </a:rPr>
              <a:t>Положение о государственной (итоговой) аттестации выпускников </a:t>
            </a:r>
            <a:r>
              <a:rPr lang="en-US" sz="17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Segoe UI"/>
                <a:cs typeface="Segoe UI"/>
              </a:rPr>
              <a:t>IX</a:t>
            </a:r>
            <a:r>
              <a:rPr lang="ru-RU" sz="17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Segoe UI"/>
                <a:cs typeface="Segoe UI"/>
              </a:rPr>
              <a:t> и</a:t>
            </a:r>
            <a:r>
              <a:rPr lang="tt-RU" sz="17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Segoe UI"/>
                <a:cs typeface="Segoe UI"/>
              </a:rPr>
              <a:t> </a:t>
            </a:r>
            <a:r>
              <a:rPr lang="en-US" sz="17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Segoe UI"/>
                <a:cs typeface="Segoe UI"/>
              </a:rPr>
              <a:t>XI (XII) </a:t>
            </a:r>
            <a:r>
              <a:rPr lang="ru-RU" sz="17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Segoe UI"/>
                <a:cs typeface="Segoe UI"/>
              </a:rPr>
              <a:t>классов общеобразовательных учреждений РФ, утвержденным приказом Министерства образования РФ от 03.12.1999 №1075 (в редакции приказов Минобразования РФ от 16.03.2001 № 1022, от 25.06.2002 № 2398, от 21.01.2003 №135, с изменениями, внесёнными приказом </a:t>
            </a:r>
            <a:r>
              <a:rPr lang="ru-RU" sz="1700" i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Segoe UI"/>
                <a:cs typeface="Segoe UI"/>
              </a:rPr>
              <a:t>Минобрнауки</a:t>
            </a:r>
            <a:r>
              <a:rPr lang="ru-RU" sz="17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Segoe UI"/>
                <a:cs typeface="Segoe UI"/>
              </a:rPr>
              <a:t> России от 28.11.2008 № 362)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17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Segoe UI"/>
                <a:cs typeface="Segoe UI"/>
              </a:rPr>
              <a:t>Письмо Управления оценки качества образования Федеральной службы по надзору в сфере образования и науки от 23.12.2010 № 51-р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17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Segoe UI"/>
                <a:cs typeface="Segoe UI"/>
              </a:rPr>
              <a:t>Положение о Государственной экзаменационной комиссии РТ, утвержденного приказом МОиН РТ от 18.04.2011 № 1773/11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17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Segoe UI"/>
                <a:cs typeface="Segoe UI"/>
              </a:rPr>
              <a:t>Положение о конфликтной комиссии РТ, утвержденного Приказом от 04.02.2011 №273/11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17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Segoe UI"/>
                <a:cs typeface="Segoe UI"/>
              </a:rPr>
              <a:t>Положение об организации системы общественного наблюдения (контроля) за ходом проведения государственной (итоговой) аттестации обучающихся, освоивших образовательные программы основного общего и среднего (полного) общего образования на территории РТ, утвержденного Приказом от 08.04.2011 № 1548/11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17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Segoe UI"/>
                <a:cs typeface="Segoe UI"/>
              </a:rPr>
              <a:t>Распоряжение Кабинета Министров РТ от 24.01.2011 № 51-р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17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Segoe UI"/>
                <a:cs typeface="Segoe UI"/>
              </a:rPr>
              <a:t>Порядок организации и проведения в 2011 году обучающихся, освоивших  основные образовательные программы основного общего образования с участием ГЭК, утвержденного приказом МОиН РТ от 26.01.2011 №112/11</a:t>
            </a:r>
            <a:endParaRPr lang="ru-RU" sz="1700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206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Segoe UI"/>
              <a:cs typeface="Segoe U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2844" y="500042"/>
            <a:ext cx="9001156" cy="1785950"/>
          </a:xfrm>
        </p:spPr>
        <p:txBody>
          <a:bodyPr>
            <a:normAutofit fontScale="90000"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Самый высокий результат по математике (32 б. из 34 возможных баллов) показала учащаяся МОУ «СОШ №1»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Мустафина Фарида Ильнуровна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57158" y="2214554"/>
            <a:ext cx="8286808" cy="4357718"/>
          </a:xfrm>
        </p:spPr>
        <p:txBody>
          <a:bodyPr>
            <a:normAutofit fontScale="92500" lnSpcReduction="10000"/>
          </a:bodyPr>
          <a:lstStyle/>
          <a:p>
            <a:endParaRPr lang="ru-RU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AutoNum type="arabicPlain" startAt="5"/>
            </a:pP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учащихся показали самый низкий результат, набрав 1 балл</a:t>
            </a:r>
          </a:p>
          <a:p>
            <a:pPr marL="342900" indent="-342900">
              <a:buAutoNum type="arabicPlain" startAt="5"/>
            </a:pPr>
            <a:endParaRPr lang="ru-RU" sz="1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1.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Шайхенуров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Ильдар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Илсурович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 МОУ «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Урусовская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СОШ»</a:t>
            </a:r>
          </a:p>
          <a:p>
            <a:pPr algn="l"/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Гатина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Айзиля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Айратовна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 МОУ «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Урусовская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СОШ»</a:t>
            </a:r>
          </a:p>
          <a:p>
            <a:pPr algn="l"/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3. Афанасьева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Айгуль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Марселевна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 Кадетская школа-интернат</a:t>
            </a:r>
          </a:p>
          <a:p>
            <a:pPr algn="l"/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4.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Тимеров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Булат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Тагирович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 МОУ «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Иркеняшская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СОШ»</a:t>
            </a:r>
          </a:p>
          <a:p>
            <a:pPr algn="l"/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5. Богомолов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Аверьян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Олегович - МОУ «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Матвеевская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СОШ»</a:t>
            </a:r>
          </a:p>
          <a:p>
            <a:pPr algn="l"/>
            <a:endParaRPr lang="ru-RU" sz="1600" dirty="0" smtClean="0"/>
          </a:p>
          <a:p>
            <a:pPr algn="l"/>
            <a:endParaRPr lang="ru-RU" sz="1600" dirty="0" smtClean="0"/>
          </a:p>
          <a:p>
            <a:pPr algn="l"/>
            <a:endParaRPr lang="ru-RU" sz="1600" dirty="0" smtClean="0"/>
          </a:p>
          <a:p>
            <a:pPr algn="l"/>
            <a:endParaRPr lang="ru-RU" sz="1600" dirty="0" smtClean="0"/>
          </a:p>
          <a:p>
            <a:pPr algn="l"/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r>
              <a:rPr lang="ru-RU" sz="1600" dirty="0" smtClean="0"/>
              <a:t> </a:t>
            </a:r>
          </a:p>
          <a:p>
            <a:pPr algn="l"/>
            <a:endParaRPr lang="ru-RU" sz="1600" dirty="0" smtClean="0"/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dirty="0" smtClean="0"/>
              <a:t>Физика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857232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7412"/>
                <a:gridCol w="1500198"/>
                <a:gridCol w="118015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Школы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Успеваемость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балл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СОШ №1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83,3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20,7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СОШ №3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88,9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19,7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Гимназия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 по району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90,7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21,1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8596" y="4143380"/>
            <a:ext cx="56172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Наибольший балл набрала учащаяся МОУ  «СОШ №1» </a:t>
            </a:r>
          </a:p>
          <a:p>
            <a:r>
              <a:rPr lang="ru-RU" dirty="0" smtClean="0"/>
              <a:t>– Мустафина </a:t>
            </a:r>
            <a:r>
              <a:rPr lang="ru-RU" dirty="0" err="1" smtClean="0"/>
              <a:t>Фарида</a:t>
            </a:r>
            <a:r>
              <a:rPr lang="ru-RU" dirty="0" smtClean="0"/>
              <a:t>– 30 баллов из 36;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Рейтинг по успеваемости и качеству</a:t>
            </a:r>
            <a:endParaRPr lang="ru-RU" sz="20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586"/>
                <a:gridCol w="2963254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Кол.участников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Успевае мость, 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Качество, %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По району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952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90,7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МОУ «Гимназия»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МОУ «СОШ №3»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88,9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МОУ «СОШ №1»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83,3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2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Сравнительный анализ результатов  по физике 2010 и 2011 г.г</a:t>
            </a:r>
            <a:r>
              <a:rPr lang="ru-RU" b="1" dirty="0" smtClean="0"/>
              <a:t>.</a:t>
            </a:r>
            <a:r>
              <a:rPr lang="ru-RU" dirty="0" smtClean="0"/>
              <a:t>       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24"/>
                <a:gridCol w="2428892"/>
                <a:gridCol w="1000132"/>
                <a:gridCol w="928694"/>
                <a:gridCol w="857256"/>
                <a:gridCol w="928694"/>
                <a:gridCol w="857256"/>
                <a:gridCol w="828652"/>
              </a:tblGrid>
              <a:tr h="370840">
                <a:tc rowSpan="2"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4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СОШ</a:t>
                      </a:r>
                      <a:endParaRPr lang="ru-RU" sz="14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2010 год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2011 год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400" dirty="0">
                        <a:latin typeface="PetersburgC"/>
                        <a:ea typeface="Times New Roman"/>
                        <a:cs typeface="Times New Roman"/>
                      </a:endParaRPr>
                    </a:p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уч-ся</a:t>
                      </a:r>
                      <a:endParaRPr lang="ru-RU" sz="14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Качество</a:t>
                      </a:r>
                      <a:endParaRPr lang="ru-RU" sz="1400" dirty="0">
                        <a:latin typeface="PetersburgC"/>
                        <a:ea typeface="Times New Roman"/>
                        <a:cs typeface="Times New Roman"/>
                      </a:endParaRPr>
                    </a:p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Успев-ть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%</a:t>
                      </a:r>
                      <a:endParaRPr lang="ru-RU" sz="14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Кол-во уч-ся</a:t>
                      </a:r>
                      <a:endParaRPr lang="ru-RU" sz="14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Качество</a:t>
                      </a:r>
                      <a:endParaRPr lang="ru-RU" sz="1400" dirty="0">
                        <a:latin typeface="PetersburgC"/>
                        <a:ea typeface="Times New Roman"/>
                        <a:cs typeface="Times New Roman"/>
                      </a:endParaRPr>
                    </a:p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Успев-ть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%</a:t>
                      </a:r>
                      <a:endParaRPr lang="ru-RU" sz="14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 «СОШ №1»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83,3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 «СОШ №3»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66,6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88,9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 «Гимназия»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 «Калтаковская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 «Коноваловская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МОУ«Кузембетьевская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33,3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По району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74,9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90,7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dirty="0" smtClean="0"/>
              <a:t>География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500174"/>
          <a:ext cx="82296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7412"/>
                <a:gridCol w="1500198"/>
                <a:gridCol w="1180150"/>
                <a:gridCol w="1645920"/>
                <a:gridCol w="1645920"/>
              </a:tblGrid>
              <a:tr h="196455">
                <a:tc>
                  <a:txBody>
                    <a:bodyPr/>
                    <a:lstStyle/>
                    <a:p>
                      <a:r>
                        <a:rPr lang="ru-RU" dirty="0" smtClean="0"/>
                        <a:t>Школы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Успеваемость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балл</a:t>
                      </a:r>
                      <a:endParaRPr lang="ru-RU" dirty="0"/>
                    </a:p>
                  </a:txBody>
                  <a:tcPr/>
                </a:tc>
              </a:tr>
              <a:tr h="196455">
                <a:tc>
                  <a:txBody>
                    <a:bodyPr/>
                    <a:lstStyle/>
                    <a:p>
                      <a:r>
                        <a:rPr lang="ru-RU" dirty="0" smtClean="0"/>
                        <a:t>СОШ №3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</a:t>
                      </a:r>
                      <a:endParaRPr lang="ru-RU" dirty="0"/>
                    </a:p>
                  </a:txBody>
                  <a:tcPr/>
                </a:tc>
              </a:tr>
              <a:tr h="196455">
                <a:tc>
                  <a:txBody>
                    <a:bodyPr/>
                    <a:lstStyle/>
                    <a:p>
                      <a:r>
                        <a:rPr lang="ru-RU" dirty="0" smtClean="0"/>
                        <a:t>СОШ№1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/>
                </a:tc>
              </a:tr>
              <a:tr h="196455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 по району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23,5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Сравнительный анализ результатов по географии 2010 и 2011 г.г.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91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48"/>
                <a:gridCol w="2214578"/>
                <a:gridCol w="928694"/>
                <a:gridCol w="1071570"/>
                <a:gridCol w="1000132"/>
                <a:gridCol w="1000132"/>
                <a:gridCol w="928694"/>
                <a:gridCol w="828652"/>
              </a:tblGrid>
              <a:tr h="370840">
                <a:tc rowSpan="2"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4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Наименование СОШ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2010 год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2011 год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уч-ся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Качество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Успев-ть %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Кол-во уч-ся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Качество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Успев-ть %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 «СОШ №1»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 «СОШ  №3»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По району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dirty="0" smtClean="0"/>
              <a:t>История России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285860"/>
          <a:ext cx="82296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206"/>
                <a:gridCol w="1357322"/>
                <a:gridCol w="1214446"/>
                <a:gridCol w="1571636"/>
                <a:gridCol w="144299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Школы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Успеваемость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балл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СОШ№1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 по району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Сравнительный анализ результатов по истории 2010 и 2011 г.г.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3" y="1600200"/>
          <a:ext cx="8472517" cy="262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189"/>
                <a:gridCol w="2286016"/>
                <a:gridCol w="931134"/>
                <a:gridCol w="1103200"/>
                <a:gridCol w="1103200"/>
                <a:gridCol w="1029653"/>
                <a:gridCol w="882560"/>
                <a:gridCol w="779565"/>
              </a:tblGrid>
              <a:tr h="370840">
                <a:tc rowSpan="2"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4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Наименование СОШ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2010 год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2011 год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уч-ся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Качество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Успев-ть %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Кол-во уч-ся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Качество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Успев-ть %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 «Верхнетакерменская ООШ»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 «СОШ №1»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 «Матвеевская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По району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-142900"/>
            <a:ext cx="8215370" cy="785794"/>
          </a:xfrm>
        </p:spPr>
        <p:txBody>
          <a:bodyPr/>
          <a:lstStyle/>
          <a:p>
            <a:r>
              <a:rPr lang="ru-RU" dirty="0" smtClean="0"/>
              <a:t>Химия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571480"/>
          <a:ext cx="8358246" cy="3135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8713"/>
                <a:gridCol w="1355014"/>
                <a:gridCol w="1355014"/>
                <a:gridCol w="1568966"/>
                <a:gridCol w="144053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Школы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Средний балл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Успеваемость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Качество</a:t>
                      </a:r>
                      <a:endParaRPr lang="ru-RU" dirty="0"/>
                    </a:p>
                  </a:txBody>
                  <a:tcPr/>
                </a:tc>
              </a:tr>
              <a:tr h="371484">
                <a:tc>
                  <a:txBody>
                    <a:bodyPr/>
                    <a:lstStyle/>
                    <a:p>
                      <a:r>
                        <a:rPr lang="ru-RU" dirty="0" smtClean="0"/>
                        <a:t>СОШ №1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91,7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СОШ №2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СОШ №3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Гимназия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Татарскомушугинская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 по району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98,3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71472" y="5000636"/>
            <a:ext cx="8001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Наибольший балл набрали: </a:t>
            </a:r>
          </a:p>
          <a:p>
            <a:r>
              <a:rPr lang="ru-RU" dirty="0" smtClean="0"/>
              <a:t> учащаяся СОШ №1 – Султанова </a:t>
            </a:r>
            <a:r>
              <a:rPr lang="ru-RU" dirty="0" err="1" smtClean="0"/>
              <a:t>Алсу</a:t>
            </a:r>
            <a:r>
              <a:rPr lang="ru-RU" dirty="0" smtClean="0"/>
              <a:t>  (32 балла из 33); </a:t>
            </a:r>
          </a:p>
          <a:p>
            <a:r>
              <a:rPr lang="ru-RU" dirty="0" smtClean="0"/>
              <a:t> учащийся МОУ «СОШ №3»- </a:t>
            </a:r>
            <a:r>
              <a:rPr lang="ru-RU" dirty="0" err="1" smtClean="0"/>
              <a:t>Мирзаянов</a:t>
            </a:r>
            <a:r>
              <a:rPr lang="ru-RU" dirty="0" smtClean="0"/>
              <a:t> Ильдар (30 баллов из 33).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Рейтинг по качеству и успеваемости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24"/>
                <a:gridCol w="2891816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Кол.участников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Качество, 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Успевае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мость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, %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По району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94.5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952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     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«СОШ №2»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    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«СОШ  №3»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    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Гимназия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    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 «Татмушугинская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    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«СОШ №1»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91.7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     100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785794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kgauz &amp; Efron" pitchFamily="34" charset="0"/>
              </a:rPr>
              <a:t>Количество выпускников </a:t>
            </a:r>
            <a:b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kgauz &amp; Efron" pitchFamily="34" charset="0"/>
              </a:rPr>
            </a:b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kgauz &amp; Efron" pitchFamily="34" charset="0"/>
              </a:rPr>
              <a:t>IX</a:t>
            </a: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kgauz &amp; Efron" pitchFamily="34" charset="0"/>
              </a:rPr>
              <a:t> классов по школам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kgauz &amp; Efron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000108"/>
          <a:ext cx="8429685" cy="5467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190"/>
                <a:gridCol w="5214974"/>
                <a:gridCol w="2857521"/>
              </a:tblGrid>
              <a:tr h="2857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Наименование школы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Количество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выпускников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1431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СОШ № 1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717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СОШ № 2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6764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СОШ № 3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53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0956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Гимназия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800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Аюская</a:t>
                      </a: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5050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Верхнетакерменская СОШ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24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err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Иркеняшская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6289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err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Кадряковская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3336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Калтаковская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7528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err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Коноваловская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1719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err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Новомелькенская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8766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Николаевская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2957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err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Матвеевская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0005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Кузембетьевская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7052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err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Новомазинская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1243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Подгорнобайларская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5338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Татарскомушугинская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529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err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Урусовская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6577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Кадетская </a:t>
                      </a: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Times New Roman"/>
                        </a:rPr>
                        <a:t>школа-интернат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78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298</a:t>
                      </a:r>
                      <a:endParaRPr lang="ru-RU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Сравнительный анализ результатов по химии 2010 и 2011 г.г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24"/>
                <a:gridCol w="2143140"/>
                <a:gridCol w="1000132"/>
                <a:gridCol w="1000132"/>
                <a:gridCol w="928694"/>
                <a:gridCol w="1000132"/>
                <a:gridCol w="928694"/>
                <a:gridCol w="828652"/>
              </a:tblGrid>
              <a:tr h="370840">
                <a:tc rowSpan="2"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СОШ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2010 год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2011 год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Кол-во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уч-ся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Качество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Успев-ть 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Кол-во уч-ся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Качество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Успев-ть 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МОУ  «Татмушугинская СОШ»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МОУ «СОШ №1»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91.7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МОУ «СОШ №2»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МОУ Гимназия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МОУ «СОШ  №3»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МОУ «Калтаковская СОШ»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МОУ «Кузембетьевская СОШ»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району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94.5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-142900"/>
            <a:ext cx="8072494" cy="785794"/>
          </a:xfrm>
        </p:spPr>
        <p:txBody>
          <a:bodyPr/>
          <a:lstStyle/>
          <a:p>
            <a:r>
              <a:rPr lang="ru-RU" dirty="0" smtClean="0"/>
              <a:t>Биология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214422"/>
          <a:ext cx="8429685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1266"/>
                <a:gridCol w="1366596"/>
                <a:gridCol w="1366596"/>
                <a:gridCol w="1582376"/>
                <a:gridCol w="145285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Школы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балл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Успеваемость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СОШ №2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СОШ №3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Кадряковская</a:t>
                      </a:r>
                      <a:r>
                        <a:rPr lang="ru-RU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 по району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66,7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Рейтинг по успеваемости и качеству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026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62"/>
                <a:gridCol w="2820378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Кол.участников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Качество, 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Успевае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мость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, 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По району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952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      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Кадряковская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СОШ»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МОУ «СОШ  №3»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МОУ «СОШ №2»</a:t>
                      </a:r>
                      <a:endParaRPr lang="ru-RU" sz="1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Сравнительный анализ результатов 2010 и 2011 г.г.</a:t>
            </a:r>
            <a:b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24"/>
                <a:gridCol w="2071702"/>
                <a:gridCol w="1000132"/>
                <a:gridCol w="1000132"/>
                <a:gridCol w="1000132"/>
                <a:gridCol w="1000132"/>
                <a:gridCol w="928694"/>
                <a:gridCol w="828652"/>
              </a:tblGrid>
              <a:tr h="370840">
                <a:tc rowSpan="2"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Наименование СОШ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2010 год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2011 год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уч-ся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Качество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Успев-ть %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Кол-во уч-ся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Качество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Успев-ть %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«Кадряковская СОШ»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«СОШ №1»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«СОШ №2»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«СОШ  №3»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«Коноваловская СОШ»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«Калтаковская СОШ»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«Кузембетьевская СОШ»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28.5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По району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dirty="0" smtClean="0"/>
              <a:t>Обществознание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857232"/>
          <a:ext cx="8572561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6373"/>
                <a:gridCol w="1389758"/>
                <a:gridCol w="1389758"/>
                <a:gridCol w="1609196"/>
                <a:gridCol w="147747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Школы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балл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Успеваемость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СОШ №1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СОШ №3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Кузембетьевская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СОШ №2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 по району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29,05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92,5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7158" y="4429132"/>
            <a:ext cx="83582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Наибольший балл набрали:</a:t>
            </a:r>
          </a:p>
          <a:p>
            <a:r>
              <a:rPr lang="ru-RU" dirty="0" smtClean="0"/>
              <a:t>учащаяся СОШ №3 - Микаелян Нина (37 баллов из 40);</a:t>
            </a:r>
          </a:p>
          <a:p>
            <a:r>
              <a:rPr lang="ru-RU" dirty="0" smtClean="0"/>
              <a:t>учащаяся СОШ №1 - Шимановская Людмила (35 баллов из 40)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Рейтинг по качеству и успеваемости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24"/>
                <a:gridCol w="2891816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Кол.участников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Качество, 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Успевае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мость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, %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По району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91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952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    100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«СОШ №1»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952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       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МОУ «Кузембетьевская СОШ»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«СОШ  №3»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МОУ «СОШ №2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Сравнительный анализ результатов  по обществознанию 2010 и 2011 г.г.</a:t>
            </a:r>
            <a:endParaRPr lang="ru-RU" sz="20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70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586"/>
                <a:gridCol w="2214578"/>
                <a:gridCol w="1000132"/>
                <a:gridCol w="1000132"/>
                <a:gridCol w="1000132"/>
                <a:gridCol w="928694"/>
                <a:gridCol w="928694"/>
                <a:gridCol w="828652"/>
              </a:tblGrid>
              <a:tr h="370840">
                <a:tc rowSpan="2"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4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Наименование СОШ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2010 год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2011 год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уч-ся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Качество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Успев-ть %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Кол-во уч-ся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Качество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Успев-ть %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 «СОШ №1»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72.2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 «СОШ №2»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 «СОШ  №3»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85.7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 «Кузембетьевская СОШ»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По району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91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Информатика и ИКТ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571612"/>
          <a:ext cx="8358246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8713"/>
                <a:gridCol w="1355014"/>
                <a:gridCol w="1355014"/>
                <a:gridCol w="1568966"/>
                <a:gridCol w="144053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Школы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балл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Успеваемость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СОШ №3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СОШ №2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 по району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Сравнительный анализ результатов 2010 и 2011 г.г.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4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401081" cy="1941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433"/>
                <a:gridCol w="2187797"/>
                <a:gridCol w="948628"/>
                <a:gridCol w="1000132"/>
                <a:gridCol w="928694"/>
                <a:gridCol w="857256"/>
                <a:gridCol w="928694"/>
                <a:gridCol w="1214447"/>
              </a:tblGrid>
              <a:tr h="370840">
                <a:tc rowSpan="2"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4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Наименование СОШ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2010 год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2011 год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78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уч-ся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Качество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Успев-ть %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Кол-во уч-ся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Качество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Успев-ть %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 «СОШ №3»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 «СОШ №2»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По району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4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14282" y="142852"/>
            <a:ext cx="8715436" cy="7160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РЕКОМЕНДАЦИИ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Анализ результатов государственной (итоговой) аттестации в новой форме 2011 года позволяет дать некоторые общие рекомендации по совершенствованию процесса преподавания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</a:t>
            </a:r>
            <a:r>
              <a:rPr kumimoji="0" lang="ru-RU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Учителям Мензелинского муниципального района рекомендуется: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1.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Обсудить данные аналитические материалы на заседаниях методических объединений.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Проанализировать результаты ГИА в новой форме по информатике и ИКТ по каждому образовательному учреждению, причины недостатков в подготовке учащихся и продумать пути и средства их устранения.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Освоить критерии оценивания тестовых заданий и использовать их при проведении промежуточной аттестации учащихся.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Продолжить изучение материалов ГИА по информатике в системе методической работы в учреждениях образования. Своевременно знакомиться с демоверсией, информировать учащихся об изменениях, корректировать учебно-тематическое планирование и содержание обучения.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Использовать в обучении дидактические материалы только высокого качества.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В селах, где в школах созданы классы с малой наполняемостью, использовать специальные технологии обучения (система малых групп, система «консультант», технология индивидуального обучения, интегративное обучение).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Ознакомить родителей и школьников с нормативной базой проведения ГИА в новой форме.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 Отметить с положительной стороны и использовать в дальнейшей работе опыт тех ОУ, в которых успеваемость составляет 100%.</a:t>
            </a:r>
          </a:p>
          <a:p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9.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Учителям русского языка обратить внимание на формирование навыков рационального чтения учебных, научно-популярных, публицистических текстов, формируя на этой основе 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общеучебные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умения работы с текстом; необходимо обучать анализу текста, обращая внимание на эстетическую функцию языка; учить письменному пересказу, сжатию, интерпретации и созданию текстов различных стилей; формировать умение рассуждать на предложенную тему, приводя различные способы аргументации собственных мыслей, делать вывод. </a:t>
            </a:r>
          </a:p>
          <a:p>
            <a:r>
              <a:rPr kumimoji="0" lang="ru-RU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11.Учителям математики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формировать умение применять знания к решению математических задач, не сводящихся к прямому применению алгоритма, а также применять знания в простейших практических ситуациях.</a:t>
            </a:r>
          </a:p>
          <a:p>
            <a:r>
              <a:rPr kumimoji="0" lang="ru-RU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12. Обратить особое внимание на выполнение практической части </a:t>
            </a: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КИМов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(физика, информатика и ИКТ).</a:t>
            </a:r>
            <a:endParaRPr lang="ru-RU" sz="11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kumimoji="0" lang="ru-RU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13.Учителям информатики ОУ района прививать навыки овладения рабочими компьютерными программами.</a:t>
            </a:r>
          </a:p>
          <a:p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14.</a:t>
            </a:r>
            <a:r>
              <a:rPr kumimoji="0" lang="ru-RU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Учителям истории  о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собое внимание уделить  анализу исторических   документов. Учащиеся должны понимать смысл написанного в источнике, определять по тексту цель, время, место и обстоятельства создания документа, соотносить его содержание со знаниями по истории периода, который в нем представлен; отрабатывать с учащимися знание дат, фактов, объяснение значения понятий, терминов, характерных признаков исторических явлений, причин и следствий событий. </a:t>
            </a:r>
          </a:p>
          <a:p>
            <a:r>
              <a:rPr lang="ru-RU" sz="1100" dirty="0" smtClean="0"/>
              <a:t>              15. Учителям географии организовать повторение по следующим крупным содержательным блокам: источники географической информации; природа Земли и человек; материки, океаны, народы и страны; природопользование и геоэкология; география России; помочь обучающимся обобщить, систематизировать содержание курса географии по основным его разделам, </a:t>
            </a:r>
            <a:r>
              <a:rPr lang="ru-RU" sz="1100" dirty="0" err="1" smtClean="0"/>
              <a:t>аспектно</a:t>
            </a:r>
            <a:r>
              <a:rPr lang="ru-RU" sz="1100" dirty="0" smtClean="0"/>
              <a:t> – содержательным линиям.</a:t>
            </a:r>
          </a:p>
          <a:p>
            <a:r>
              <a:rPr lang="ru-RU" sz="1100" dirty="0" smtClean="0"/>
              <a:t>             16. Учителям химии организовать повторение по курсу химии: «Вещество», «Химическая реакция», «Элементарные основы неорганической химии. Представления об органических веществах», «Методы познания веществ и химических явлений». </a:t>
            </a:r>
          </a:p>
          <a:p>
            <a:r>
              <a:rPr lang="ru-RU" sz="1100" dirty="0" smtClean="0"/>
              <a:t>             17. Учителям физики ОУ района усилить работу по обучению учащихся выполнению лабораторных работ.</a:t>
            </a:r>
          </a:p>
          <a:p>
            <a:endParaRPr lang="ru-RU" sz="1100" dirty="0" smtClean="0"/>
          </a:p>
          <a:p>
            <a:endParaRPr lang="ru-RU" sz="1100" dirty="0" smtClean="0"/>
          </a:p>
          <a:p>
            <a:endParaRPr lang="ru-RU" sz="1100" dirty="0" smtClean="0"/>
          </a:p>
          <a:p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7972452" cy="7254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kgauz &amp; Efron" pitchFamily="34" charset="0"/>
              </a:rPr>
              <a:t>Предметы 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kgauz &amp; Efron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697192"/>
          <a:ext cx="8715403" cy="5611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130"/>
                <a:gridCol w="2358744"/>
                <a:gridCol w="597274"/>
                <a:gridCol w="714380"/>
                <a:gridCol w="642942"/>
                <a:gridCol w="836659"/>
                <a:gridCol w="660260"/>
                <a:gridCol w="660260"/>
                <a:gridCol w="594234"/>
                <a:gridCol w="660260"/>
                <a:gridCol w="660260"/>
              </a:tblGrid>
              <a:tr h="5243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Наименование школы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Русский язык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Математика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Физи</a:t>
                      </a:r>
                      <a:endParaRPr lang="ru-RU" sz="1400" dirty="0" smtClean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География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Биология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Химия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Исто</a:t>
                      </a:r>
                      <a:endParaRPr lang="ru-RU" sz="1400" dirty="0" smtClean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рия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Обществознание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Информатика и ИКТ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643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СОШ № 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8643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СОШ № 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8643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СОШ № 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8643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Гимназия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8643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Аюская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010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Верхнетакерменская СОШ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8643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Иркеняшская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8643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Кадряковская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8643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Калтаковская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6821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Коноваловская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1431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Новомелькенская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622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Николаевская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575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Матвеевская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1431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Кузембетьевская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622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Новомазинская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1431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Подгорнобайларская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622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Татарскомушугинская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575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Урусовская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СОШ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575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Кадетская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школа-интернат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864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294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294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kgauz &amp; Efron" pitchFamily="34" charset="0"/>
              </a:rPr>
              <a:t>Сравнительная таблица </a:t>
            </a:r>
            <a:b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kgauz &amp; Efron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kgauz &amp; Efron" pitchFamily="34" charset="0"/>
              </a:rPr>
              <a:t>ГИА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kgauz &amp; Efron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357298"/>
          <a:ext cx="8715438" cy="4829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6783"/>
                <a:gridCol w="511561"/>
                <a:gridCol w="653658"/>
                <a:gridCol w="726286"/>
                <a:gridCol w="653658"/>
                <a:gridCol w="653658"/>
                <a:gridCol w="726286"/>
                <a:gridCol w="798915"/>
                <a:gridCol w="653658"/>
                <a:gridCol w="798915"/>
                <a:gridCol w="1162060"/>
              </a:tblGrid>
              <a:tr h="21431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предмет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200</a:t>
                      </a: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-20</a:t>
                      </a: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уч.г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2010-2011уч.г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6000"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республике 2011 г</a:t>
                      </a:r>
                      <a:endParaRPr lang="ru-RU" sz="11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59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286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</a:t>
                      </a:r>
                      <a:endParaRPr lang="ru-RU" sz="1100" b="1" spc="0" baseline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сдавало</a:t>
                      </a:r>
                      <a:endParaRPr lang="ru-RU" sz="1100" b="1" spc="0" baseline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качество</a:t>
                      </a:r>
                      <a:endParaRPr lang="ru-RU" sz="1100" b="1" spc="0" baseline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успеваемость</a:t>
                      </a:r>
                      <a:endParaRPr lang="ru-RU" sz="1100" b="1" spc="0" baseline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</a:t>
                      </a:r>
                      <a:endParaRPr lang="ru-RU" sz="1100" b="1" spc="0" baseline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сдавало</a:t>
                      </a:r>
                      <a:endParaRPr lang="ru-RU" sz="1100" b="1" spc="0" baseline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качество</a:t>
                      </a:r>
                      <a:endParaRPr lang="ru-RU" sz="1100" b="1" spc="0" baseline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успеваемость</a:t>
                      </a:r>
                      <a:endParaRPr lang="ru-RU" sz="1100" b="1" spc="0" baseline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качество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5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успеваемость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59000"/>
                      </a:schemeClr>
                    </a:solidFill>
                  </a:tcPr>
                </a:tc>
              </a:tr>
              <a:tr h="4052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415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415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30,1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70,6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294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294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39,1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85,3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5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59000"/>
                      </a:schemeClr>
                    </a:solidFill>
                  </a:tcPr>
                </a:tc>
              </a:tr>
              <a:tr h="3805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415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415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56,6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294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294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43,2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67,6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5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59000"/>
                      </a:schemeClr>
                    </a:solidFill>
                  </a:tcPr>
                </a:tc>
              </a:tr>
              <a:tr h="4052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Химия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415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294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98,3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5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59000"/>
                      </a:schemeClr>
                    </a:solidFill>
                  </a:tcPr>
                </a:tc>
              </a:tr>
              <a:tr h="4052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Физика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415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74,9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294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90,7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5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59000"/>
                      </a:schemeClr>
                    </a:solidFill>
                  </a:tcPr>
                </a:tc>
              </a:tr>
              <a:tr h="4052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415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294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5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59000"/>
                      </a:schemeClr>
                    </a:solidFill>
                  </a:tcPr>
                </a:tc>
              </a:tr>
              <a:tr h="4052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География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415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294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5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59000"/>
                      </a:schemeClr>
                    </a:solidFill>
                  </a:tcPr>
                </a:tc>
              </a:tr>
              <a:tr h="4052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История России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415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294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5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59000"/>
                      </a:schemeClr>
                    </a:solidFill>
                  </a:tcPr>
                </a:tc>
              </a:tr>
              <a:tr h="4052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Обществознание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415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294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92,5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5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59000"/>
                      </a:schemeClr>
                    </a:solidFill>
                  </a:tcPr>
                </a:tc>
              </a:tr>
              <a:tr h="4052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Информатика и ИКТ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294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5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59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-142900"/>
            <a:ext cx="7786742" cy="7143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Русский язык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0" y="1871751"/>
          <a:ext cx="8715437" cy="4838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5005"/>
                <a:gridCol w="1234044"/>
                <a:gridCol w="539894"/>
                <a:gridCol w="539894"/>
                <a:gridCol w="539894"/>
                <a:gridCol w="617022"/>
                <a:gridCol w="771278"/>
                <a:gridCol w="848406"/>
              </a:tblGrid>
              <a:tr h="569412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Наименование ОУ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Количество учащихся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«5»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«4»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«3»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«2»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Качество 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Успеваемость 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0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СОШ №1      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 65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 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27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52,3</a:t>
                      </a:r>
                    </a:p>
                  </a:txBody>
                  <a:tcPr marL="68580" marR="6858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93,8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0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СОШ №2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9080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9080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39,8</a:t>
                      </a:r>
                    </a:p>
                  </a:txBody>
                  <a:tcPr marL="68580" marR="6858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80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0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СОШ №3     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 50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9080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9080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80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0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Гимназия    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 17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9080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9080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29,4</a:t>
                      </a:r>
                    </a:p>
                  </a:txBody>
                  <a:tcPr marL="68580" marR="6858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80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88,2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0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Аюская СОШ    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 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9080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9080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37,5</a:t>
                      </a:r>
                    </a:p>
                  </a:txBody>
                  <a:tcPr marL="68580" marR="6858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80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0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Верхнетакерменская ООШ    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 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9080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9080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</a:p>
                  </a:txBody>
                  <a:tcPr marL="68580" marR="6858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80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0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Кадряковская СОШ  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16,6</a:t>
                      </a:r>
                    </a:p>
                  </a:txBody>
                  <a:tcPr marL="68580" marR="6858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33,3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0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Коноваловская СОШ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0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Кузембетьевская СОШ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14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35,7</a:t>
                      </a:r>
                    </a:p>
                  </a:txBody>
                  <a:tcPr marL="68580" marR="6858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71,4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0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Калтаковская СОШ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0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Матвеевская СОШ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83,3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0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Николаевская СОШ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28,5</a:t>
                      </a:r>
                    </a:p>
                  </a:txBody>
                  <a:tcPr marL="68580" marR="6858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71,4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0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Новомелькенская СОШ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0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Новомазинская СОШ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0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Подгорнобайларская СОШ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0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Татарскомушугинская СОШ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62,5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0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Иркеняшская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СОШ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10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68580" marR="6858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0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Кадетская школа-интернат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18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22,2</a:t>
                      </a:r>
                    </a:p>
                  </a:txBody>
                  <a:tcPr marL="68580" marR="6858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77,7</a:t>
                      </a:r>
                    </a:p>
                  </a:txBody>
                  <a:tcPr marL="68580" marR="6858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0847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Урусовская</a:t>
                      </a:r>
                      <a:r>
                        <a:rPr lang="ru-RU" sz="1400" dirty="0" smtClean="0"/>
                        <a:t> СОШ</a:t>
                      </a:r>
                      <a:endParaRPr lang="ru-RU" sz="1400" dirty="0"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16</a:t>
                      </a:r>
                      <a:endParaRPr lang="ru-RU" sz="1400" dirty="0"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</a:t>
                      </a:r>
                      <a:endParaRPr lang="ru-RU" sz="1400" dirty="0"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50</a:t>
                      </a:r>
                      <a:endParaRPr lang="ru-RU" sz="1400" dirty="0"/>
                    </a:p>
                  </a:txBody>
                  <a:tcPr marL="68580" marR="6858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87,5</a:t>
                      </a:r>
                      <a:endParaRPr lang="ru-RU" sz="1400" dirty="0"/>
                    </a:p>
                  </a:txBody>
                  <a:tcPr marL="68580" marR="6858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0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Всего по району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  294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  85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136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39,1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  85,3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800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800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 «5» и «4» работу выполнило 115 уч-ся, что составляет  39,1%%. А количество уч-ся, не справившихся с работой – 43 человека (14,6%).      Средняя оценка, полученная учащимися – «3» (136 человек – 46,2%).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Наиболее высокий  процент качества  отмечается в следующих  образовательных учреждениях: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Подгоргнобайларская</a:t>
            </a: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СОШ – 80% качества при 100% успеваемости;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Верхнетакерменская</a:t>
            </a: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ООШ – 75% качества при 100% успеваемости;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Аюская</a:t>
            </a: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СОШ – 37,5% качества при 100%  успеваемости;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Калтаковская</a:t>
            </a: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СОШ – 25% качества при 100%  успеваемости.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Рейтинг ОУ с родным (русским) языком обучения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(по качеству знаний – количеству «5» и «4»)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18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24"/>
                <a:gridCol w="3714776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     Наименование СОШ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    Качество %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Успеваемость %    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«СОШ №1»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52,3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93,8</a:t>
                      </a: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«СОШ №3»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«СОШ №2»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39,8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«Кузембетьевская СОШ»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35,7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71,4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«Николаевская СОШ»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28,5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71,4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«Калтаковская СОШ»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«Кадетская школа-интернат»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22,2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77,7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«Матвеевская СОШ»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83,3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«Новомазинская СОШ»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Рейтинг ОУ с родным (нерусским) языком обучения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(по качеству знаний – количеству «5» и «4»)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</a:br>
            <a:endParaRPr lang="ru-RU" sz="1800" dirty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586"/>
                <a:gridCol w="3786214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     Наименование СОШ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    Качество %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Успеваемость %    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МОУ «Подгорнобайларская СОШ»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«Верхнетакерменская ООШ»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«Урусовская СОШ»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87,5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«Новомелькенская ООШ»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«Аюская СОШ»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37,5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«Иркеняшская СОШ»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«Гимназия»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29,4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88,2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«Татарскомушугинская СОШ»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62,5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«Кадряковская СОШ»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16,6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33,3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Рейтинг ОУ с родным (русским) языком обучения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(по успеваемости)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24"/>
                <a:gridCol w="3714776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     Наименование СОШ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   Качество %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Успеваемость %    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«Подгорнобайларская СОШ»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«Верхнетакерменская ООШ»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«Аюская СОШ»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37,5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«Гимназия»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29,4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88,2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«Урусовская СОШ»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87,5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«Новомелькенская ООШ»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«Иркеняшская СОШ»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«Татарскомушугинская СОШ»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62,5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9.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«Кадряковская СОШ»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16,6</a:t>
                      </a:r>
                      <a:endParaRPr lang="ru-RU" sz="120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33,3</a:t>
                      </a:r>
                      <a:endParaRPr lang="ru-RU" sz="1200" dirty="0">
                        <a:latin typeface="PetersburgC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</TotalTime>
  <Words>4548</Words>
  <Application>Microsoft Office PowerPoint</Application>
  <PresentationFormat>Экран (4:3)</PresentationFormat>
  <Paragraphs>2252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Тема Office</vt:lpstr>
      <vt:lpstr>Слайд 1</vt:lpstr>
      <vt:lpstr> </vt:lpstr>
      <vt:lpstr>Количество выпускников  IX классов по школам</vt:lpstr>
      <vt:lpstr>Предметы </vt:lpstr>
      <vt:lpstr>Сравнительная таблица  ГИА</vt:lpstr>
      <vt:lpstr>Русский язык</vt:lpstr>
      <vt:lpstr>Рейтинг ОУ с родным (русским) языком обучения (по качеству знаний – количеству «5» и «4») </vt:lpstr>
      <vt:lpstr>Рейтинг ОУ с родным (нерусским) языком обучения (по качеству знаний – количеству «5» и «4») </vt:lpstr>
      <vt:lpstr>Рейтинг ОУ с родным (русским) языком обучения (по успеваемости) </vt:lpstr>
      <vt:lpstr>Рейтинг ОУ с родным (нерусским) языком обучения (по качеству знаний – количеству «5» и «4») </vt:lpstr>
      <vt:lpstr>Сравнительный анализ результатов по русскому языку 2010 и 2011 г.г. </vt:lpstr>
      <vt:lpstr>               Самый высокий результат по русскому языку (40 б. из 41 возможного балла) показали          следующие учащиеся:          1. Мусина Айзира Энгелевна (МОУ «СОШ №1»), учитель Троицкая в.И.         2. Закирова Миляуша Ильгамовна (МОУ «Гимназия»), учитель Халиуллина Г.Р.         3. Гатина Алина Алмазовна (МОУ «Урусовская СОШ»), учитель Хайруллина Г.Р.</vt:lpstr>
      <vt:lpstr>Математика На «5» и «4» работу выполнило 127 уч-ся, что составляет  43,2 %%. А количество уч-ся, не справившихся с работой – 79 человек (26,9%). Средняя оценка, полученная учащимися – «3» (88 человек – 29,9%).  Наиболее высокий  процент качества  отмечается в следующих  образовательных учреждениях: Подгоргнобайларская СОШ – 80% качества при 100% успеваемости; Верхнетакерменская ООШ – 75% качества при 100% успеваемости; Татмушугинская СОШ      -  62,2% качества при 100% успеваемости</vt:lpstr>
      <vt:lpstr>Рейтинг по успеваемости </vt:lpstr>
      <vt:lpstr>Рейтинг по качеству </vt:lpstr>
      <vt:lpstr>Сравнительный анализ показателей качества и успеваемости </vt:lpstr>
      <vt:lpstr>Сельские школы </vt:lpstr>
      <vt:lpstr>Городские школы</vt:lpstr>
      <vt:lpstr>Сравнительный анализ результатов по математике 2010 и 2011 г.г. </vt:lpstr>
      <vt:lpstr>Самый высокий результат по математике (32 б. из 34 возможных баллов) показала учащаяся МОУ «СОШ №1»  Мустафина Фарида Ильнуровна     </vt:lpstr>
      <vt:lpstr>Физика</vt:lpstr>
      <vt:lpstr>Рейтинг по успеваемости и качеству</vt:lpstr>
      <vt:lpstr> Сравнительный анализ результатов  по физике 2010 и 2011 г.г.        </vt:lpstr>
      <vt:lpstr>География</vt:lpstr>
      <vt:lpstr>Сравнительный анализ результатов по географии 2010 и 2011 г.г. </vt:lpstr>
      <vt:lpstr>История России</vt:lpstr>
      <vt:lpstr>Сравнительный анализ результатов по истории 2010 и 2011 г.г. </vt:lpstr>
      <vt:lpstr>Химия</vt:lpstr>
      <vt:lpstr>Рейтинг по качеству и успеваемости </vt:lpstr>
      <vt:lpstr>Сравнительный анализ результатов по химии 2010 и 2011 г.г </vt:lpstr>
      <vt:lpstr>Биология</vt:lpstr>
      <vt:lpstr>Рейтинг по успеваемости и качеству </vt:lpstr>
      <vt:lpstr>Сравнительный анализ результатов 2010 и 2011 г.г. </vt:lpstr>
      <vt:lpstr>Обществознание</vt:lpstr>
      <vt:lpstr>Рейтинг по качеству и успеваемости </vt:lpstr>
      <vt:lpstr>Сравнительный анализ результатов  по обществознанию 2010 и 2011 г.г.</vt:lpstr>
      <vt:lpstr>Информатика и ИКТ</vt:lpstr>
      <vt:lpstr>Сравнительный анализ результатов 2010 и 2011 г.г. </vt:lpstr>
      <vt:lpstr>Слайд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iMac2</dc:creator>
  <cp:lastModifiedBy>user9</cp:lastModifiedBy>
  <cp:revision>151</cp:revision>
  <dcterms:created xsi:type="dcterms:W3CDTF">2010-06-03T06:49:48Z</dcterms:created>
  <dcterms:modified xsi:type="dcterms:W3CDTF">2011-06-24T09:41:57Z</dcterms:modified>
</cp:coreProperties>
</file>