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AF2"/>
    <a:srgbClr val="ECF8C0"/>
    <a:srgbClr val="D8F080"/>
    <a:srgbClr val="FFF5D5"/>
    <a:srgbClr val="FFFE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4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4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Победители  муниципального этапа</a:t>
            </a:r>
            <a:r>
              <a:rPr lang="ru-RU" baseline="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Всероссийской олимпиады школьников Мензелинского муниципального района РТ в 2010-2011 учебном году</a:t>
            </a:r>
          </a:p>
        </c:rich>
      </c:tx>
      <c:layout>
        <c:manualLayout>
          <c:xMode val="edge"/>
          <c:yMode val="edge"/>
          <c:x val="0.11110308459149029"/>
          <c:y val="2.6966272073133735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Победители в муниципальном этапе Всероссийской олимпиады школьников Мензелинского муниципального района РТ в 2010-2011 учебного года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explosion val="25"/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9.2834554534850219E-2"/>
                  <c:y val="-0.17594930312855325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2000" b="1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Всего по Району</c:v>
                </c:pt>
                <c:pt idx="1">
                  <c:v>Посещающие Малую Академию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</c:v>
                </c:pt>
                <c:pt idx="1">
                  <c:v>18</c:v>
                </c:pt>
              </c:numCache>
            </c:numRef>
          </c:val>
        </c:ser>
      </c:pie3DChart>
      <c:spPr>
        <a:noFill/>
        <a:ln w="24623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600" kern="15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Призеры 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муниципального этапа</a:t>
            </a:r>
            <a:r>
              <a:rPr lang="ru-RU" sz="2000" baseline="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Всероссийской олимпиады школьников Мензелинского муниципального района РТ в 2010-2011 учебном году</a:t>
            </a:r>
          </a:p>
        </c:rich>
      </c:tx>
      <c:layout>
        <c:manualLayout>
          <c:xMode val="edge"/>
          <c:yMode val="edge"/>
          <c:x val="0.11110308459149028"/>
          <c:y val="2.6966272073133745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Победители в муниципальном этапе Всероссийской олимпиады школьников Мензелинского муниципального района РТ в 2010-2011 учебного года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explosion val="25"/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9.2834554534850247E-2"/>
                  <c:y val="-0.17594930312855331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2000" b="1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Всего по Району</c:v>
                </c:pt>
                <c:pt idx="1">
                  <c:v>Посещающие Малую Академию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185</c:v>
                </c:pt>
                <c:pt idx="1">
                  <c:v>20</c:v>
                </c:pt>
              </c:numCache>
            </c:numRef>
          </c:val>
        </c:ser>
      </c:pie3DChart>
      <c:spPr>
        <a:noFill/>
        <a:ln w="24623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600" kern="15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3316040226427145"/>
          <c:y val="0"/>
          <c:w val="0.72697356303490968"/>
          <c:h val="0.89451428988043147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Количественный показатель победителей и призеров посещающие Малую Академию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1"/>
            <c:spPr>
              <a:solidFill>
                <a:srgbClr val="FFF5D5"/>
              </a:solidFill>
              <a:ln>
                <a:noFill/>
              </a:ln>
            </c:spPr>
          </c:dPt>
          <c:dPt>
            <c:idx val="2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3"/>
            <c:spPr>
              <a:solidFill>
                <a:srgbClr val="FFF5D5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0.19204733522892994"/>
                  <c:y val="-7.4409448818897796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6.4567437134874478E-2"/>
                  <c:y val="5.1888809353376322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8.1018518518518559E-2"/>
                  <c:y val="0"/>
                </c:manualLayout>
              </c:layout>
              <c:dLblPos val="bestFit"/>
              <c:showVal val="1"/>
            </c:dLbl>
            <c:dLbl>
              <c:idx val="3"/>
              <c:delete val="1"/>
            </c:dLbl>
            <c:spPr>
              <a:noFill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Всего участвовавших в муниципальном этапе</c:v>
                </c:pt>
                <c:pt idx="1">
                  <c:v>Участники из Малой Академии</c:v>
                </c:pt>
                <c:pt idx="2">
                  <c:v>Победители и призеры  из Малой академии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922</c:v>
                </c:pt>
                <c:pt idx="1">
                  <c:v>79</c:v>
                </c:pt>
                <c:pt idx="2">
                  <c:v>38</c:v>
                </c:pt>
              </c:numCache>
            </c:numRef>
          </c:val>
        </c:ser>
        <c:gapWidth val="100"/>
        <c:secondPieSize val="75"/>
        <c:serLines>
          <c:spPr>
            <a:ln>
              <a:solidFill>
                <a:schemeClr val="bg1">
                  <a:lumMod val="65000"/>
                </a:schemeClr>
              </a:solidFill>
              <a:prstDash val="solid"/>
              <a:headEnd type="none" w="lg" len="med"/>
              <a:tailEnd w="med" len="sm"/>
            </a:ln>
          </c:spPr>
        </c:serLines>
      </c:ofPieChart>
      <c:spPr>
        <a:noFill/>
        <a:ln w="26236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txPr>
    <a:bodyPr/>
    <a:lstStyle/>
    <a:p>
      <a:pPr>
        <a:defRPr>
          <a:solidFill>
            <a:schemeClr val="accent4">
              <a:lumMod val="50000"/>
            </a:schemeClr>
          </a:solidFill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Количественный показатель школьников посещающие Малую Академию и участвовавших в олимпиаде 2010</a:t>
            </a:r>
          </a:p>
        </c:rich>
      </c:tx>
      <c:layout>
        <c:manualLayout>
          <c:xMode val="edge"/>
          <c:yMode val="edge"/>
          <c:x val="0.10122775636651982"/>
          <c:y val="2.0304461942257206E-2"/>
        </c:manualLayout>
      </c:layout>
    </c:title>
    <c:view3D>
      <c:rotX val="30"/>
      <c:perspective val="30"/>
    </c:view3D>
    <c:sideWall>
      <c:spPr>
        <a:noFill/>
        <a:ln w="25398">
          <a:noFill/>
        </a:ln>
      </c:spPr>
    </c:sideWall>
    <c:backWall>
      <c:spPr>
        <a:noFill/>
        <a:ln w="25398"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Количественный показатель школьников посещающие Малую Академию и участвовавших в олимпиаде 2010</c:v>
                </c:pt>
              </c:strCache>
            </c:strRef>
          </c:tx>
          <c:dPt>
            <c:idx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"/>
            <c:explosion val="8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15796132254301573"/>
                  <c:y val="-0.11061386368472981"/>
                </c:manualLayout>
              </c:layout>
              <c:dLblPos val="bestFit"/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2"/>
                <c:pt idx="0">
                  <c:v>Посещающие Малую Академию</c:v>
                </c:pt>
                <c:pt idx="1">
                  <c:v>Участвовавшие в олимпиаде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131</c:v>
                </c:pt>
                <c:pt idx="1">
                  <c:v>79</c:v>
                </c:pt>
              </c:numCache>
            </c:numRef>
          </c:val>
        </c:ser>
      </c:pie3DChart>
    </c:plotArea>
    <c:legend>
      <c:legendPos val="b"/>
      <c:legendEntry>
        <c:idx val="2"/>
        <c:delete val="1"/>
      </c:legendEntry>
      <c:legendEntry>
        <c:idx val="3"/>
        <c:delete val="1"/>
      </c:legendEntry>
      <c:layout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0.00198</cdr:x>
      <cdr:y>0</cdr:y>
    </cdr:from>
    <cdr:to>
      <cdr:x>1</cdr:x>
      <cdr:y>0.12882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383" y="0"/>
          <a:ext cx="5237892" cy="561975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50C7-7FEB-438C-AD6E-B462338A82C0}" type="datetimeFigureOut">
              <a:rPr lang="ru-RU" smtClean="0"/>
              <a:pPr/>
              <a:t>13.01.2011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EB53C-3E6D-4498-A875-9A3F9523D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лмазия\Desktop\одаренные дети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4578"/>
            <a:ext cx="6286544" cy="6768845"/>
          </a:xfrm>
          <a:prstGeom prst="rect">
            <a:avLst/>
          </a:prstGeom>
          <a:noFill/>
          <a:effectLst>
            <a:outerShdw blurRad="850900" dist="50800" dir="5400000" algn="ctr" rotWithShape="0">
              <a:srgbClr val="000000">
                <a:alpha val="41000"/>
              </a:srgbClr>
            </a:outerShdw>
          </a:effectLst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00372"/>
            <a:ext cx="91440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ИТОГИ </a:t>
            </a:r>
            <a:b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МУНИЦИПАЛЬНОГО И  РЕСПУБЛИКАНСКОГО ЭТАПОВ ВСЕРОССИЙСКОЙ ОЛИМПИАДЫ ШКОЛЬНИКОВ </a:t>
            </a:r>
            <a:b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2010-2011 </a:t>
            </a:r>
            <a:b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800" b="1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УЧЕБНОГО ГОДА</a:t>
            </a:r>
            <a:endParaRPr lang="ru-RU" sz="48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ortensia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105400"/>
            <a:ext cx="6400800" cy="1752600"/>
          </a:xfrm>
        </p:spPr>
        <p:txBody>
          <a:bodyPr>
            <a:normAutofit/>
          </a:bodyPr>
          <a:lstStyle/>
          <a:p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2873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/>
              </a:rPr>
              <a:t>ИТОГИ </a:t>
            </a:r>
            <a:r>
              <a:rPr lang="ru-RU" b="1" dirty="0" smtClean="0">
                <a:ln w="11430"/>
                <a:solidFill>
                  <a:schemeClr val="accent4">
                    <a:lumMod val="75000"/>
                  </a:schemeClr>
                </a:solidFill>
                <a:effectLst/>
              </a:rPr>
              <a:t/>
            </a:r>
            <a:br>
              <a:rPr lang="ru-RU" b="1" dirty="0" smtClean="0">
                <a:ln w="11430"/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ru-RU" sz="27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/>
              </a:rPr>
              <a:t>МУНИЦИПАЛЬНОГО И  РЕСПУБЛИКАНСКОГО ЭТАПОВ </a:t>
            </a:r>
            <a:r>
              <a:rPr lang="ru-RU" sz="2700" b="1" dirty="0" smtClean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ВСЕРОССИЙСКОЙ ОЛИМПИАДЫ ШКОЛЬНИКОВ</a:t>
            </a:r>
            <a:r>
              <a:rPr lang="ru-RU" sz="2700" b="1" dirty="0" smtClean="0">
                <a:ln w="11430"/>
                <a:solidFill>
                  <a:schemeClr val="accent4">
                    <a:lumMod val="75000"/>
                  </a:schemeClr>
                </a:solidFill>
                <a:effectLst/>
              </a:rPr>
              <a:t> 2010-2011 УЧЕБНОГО ГОДА</a:t>
            </a:r>
            <a:endParaRPr lang="ru-RU" sz="2700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28662" y="1571612"/>
            <a:ext cx="8215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tabLst>
                <a:tab pos="1063625" algn="l"/>
                <a:tab pos="1787525" algn="l"/>
              </a:tabLst>
              <a:defRPr/>
            </a:pPr>
            <a:r>
              <a:rPr lang="ru-RU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Нормативно-правовые документы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285992"/>
            <a:ext cx="828680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§"/>
              <a:tabLst>
                <a:tab pos="1063625" algn="l"/>
                <a:tab pos="1787525" algn="l"/>
              </a:tabLst>
              <a:defRPr/>
            </a:pPr>
            <a:r>
              <a:rPr lang="ru-RU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Приказ МО и Н РФ «Об утверждении Положения о Всероссийской олимпиаде школьников» </a:t>
            </a: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№695 от </a:t>
            </a:r>
            <a:r>
              <a:rPr lang="ru-RU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02.12.2009г</a:t>
            </a: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.</a:t>
            </a:r>
          </a:p>
          <a:p>
            <a:pPr eaLnBrk="0" hangingPunct="0">
              <a:tabLst>
                <a:tab pos="1063625" algn="l"/>
                <a:tab pos="1787525" algn="l"/>
              </a:tabLst>
              <a:defRPr/>
            </a:pPr>
            <a:endParaRPr lang="ru-RU" sz="24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§"/>
              <a:tabLst>
                <a:tab pos="1063625" algn="l"/>
                <a:tab pos="1787525" algn="l"/>
              </a:tabLst>
              <a:defRPr/>
            </a:pPr>
            <a:r>
              <a:rPr lang="ru-RU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Приказ МО и Н РФ «Об утверждении Порядке проведения олимпиад» №</a:t>
            </a: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285 от </a:t>
            </a:r>
            <a:r>
              <a:rPr lang="ru-RU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22.10.2007г</a:t>
            </a: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.</a:t>
            </a:r>
          </a:p>
          <a:p>
            <a:pPr eaLnBrk="0" hangingPunct="0">
              <a:tabLst>
                <a:tab pos="1063625" algn="l"/>
                <a:tab pos="1787525" algn="l"/>
              </a:tabLst>
              <a:defRPr/>
            </a:pPr>
            <a:endParaRPr lang="ru-RU" sz="24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charset="0"/>
            </a:endParaRPr>
          </a:p>
          <a:p>
            <a:pPr eaLnBrk="0" hangingPunct="0">
              <a:buFont typeface="Wingdings" pitchFamily="2" charset="2"/>
              <a:buChar char="§"/>
              <a:tabLst>
                <a:tab pos="1063625" algn="l"/>
                <a:tab pos="1787525" algn="l"/>
              </a:tabLst>
              <a:defRPr/>
            </a:pPr>
            <a:r>
              <a:rPr lang="ru-RU" sz="24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 Приказ МО и Н РТ «О проведении школьного и муниципального этапов Всероссийской олимпиады школьников в 2010/2011 учебном году» </a:t>
            </a: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№ 3424/10 от 23.09.2010г.</a:t>
            </a:r>
          </a:p>
          <a:p>
            <a:pPr eaLnBrk="0" hangingPunct="0">
              <a:tabLst>
                <a:tab pos="1063625" algn="l"/>
                <a:tab pos="1787525" algn="l"/>
              </a:tabLst>
              <a:defRPr/>
            </a:pP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00100" y="0"/>
            <a:ext cx="8143900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charset="0"/>
              </a:rPr>
              <a:t>Результаты муниципального этапа </a:t>
            </a:r>
          </a:p>
          <a:p>
            <a:pPr algn="ctr"/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charset="0"/>
              </a:rPr>
              <a:t>Всероссийской и Республиканской </a:t>
            </a:r>
          </a:p>
          <a:p>
            <a:pPr algn="ctr"/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charset="0"/>
              </a:rPr>
              <a:t>олимпиады </a:t>
            </a: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charset="0"/>
              </a:rPr>
              <a:t>школьников в 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Arial" charset="0"/>
              </a:rPr>
              <a:t>2010/2011 учебном году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Arial" charset="0"/>
            </a:endParaRPr>
          </a:p>
          <a:p>
            <a:pPr algn="ctr" eaLnBrk="0" hangingPunct="0"/>
            <a:r>
              <a:rPr lang="ru-RU" sz="2400" b="1" dirty="0">
                <a:solidFill>
                  <a:srgbClr val="7030A0"/>
                </a:solidFill>
                <a:ea typeface="Calibri" pitchFamily="34" charset="0"/>
                <a:cs typeface="Arial" charset="0"/>
              </a:rPr>
              <a:t>  </a:t>
            </a:r>
            <a:endParaRPr lang="ru-RU" sz="2400" dirty="0">
              <a:solidFill>
                <a:srgbClr val="7030A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00166" y="2571744"/>
            <a:ext cx="764383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92D050"/>
                </a:solidFill>
              </a:rPr>
              <a:t>Всего участвовало – 922</a:t>
            </a:r>
          </a:p>
          <a:p>
            <a:r>
              <a:rPr lang="ru-RU" sz="4400" dirty="0" smtClean="0">
                <a:solidFill>
                  <a:srgbClr val="92D050"/>
                </a:solidFill>
              </a:rPr>
              <a:t>Победителей – 83</a:t>
            </a:r>
          </a:p>
          <a:p>
            <a:r>
              <a:rPr lang="ru-RU" sz="4400" dirty="0" smtClean="0">
                <a:solidFill>
                  <a:srgbClr val="92D050"/>
                </a:solidFill>
              </a:rPr>
              <a:t>Призёров - 185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00100" y="0"/>
            <a:ext cx="81439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tabLst>
                <a:tab pos="1063625" algn="l"/>
                <a:tab pos="1787525" algn="l"/>
              </a:tabLst>
              <a:defRPr/>
            </a:pPr>
            <a:r>
              <a:rPr lang="ru-RU" sz="2000" b="1" i="1" dirty="0">
                <a:solidFill>
                  <a:srgbClr val="7030A0"/>
                </a:solidFill>
                <a:ea typeface="Calibri" pitchFamily="34" charset="0"/>
                <a:cs typeface="Arial" charset="0"/>
              </a:rPr>
              <a:t>Количество призеров</a:t>
            </a:r>
            <a:r>
              <a:rPr lang="ru-RU" sz="2000" i="1" dirty="0">
                <a:solidFill>
                  <a:srgbClr val="7030A0"/>
                </a:solidFill>
                <a:ea typeface="Calibri" pitchFamily="34" charset="0"/>
                <a:cs typeface="Arial" charset="0"/>
              </a:rPr>
              <a:t> </a:t>
            </a:r>
            <a:r>
              <a:rPr lang="ru-RU" sz="2000" b="1" i="1" dirty="0">
                <a:solidFill>
                  <a:srgbClr val="7030A0"/>
                </a:solidFill>
                <a:ea typeface="Calibri" pitchFamily="34" charset="0"/>
                <a:cs typeface="Arial" charset="0"/>
              </a:rPr>
              <a:t>муниципального этапа Всероссийской олимпиады школьников в 2010/2011 учебном году</a:t>
            </a:r>
          </a:p>
          <a:p>
            <a:pPr eaLnBrk="0" hangingPunct="0">
              <a:tabLst>
                <a:tab pos="1063625" algn="l"/>
                <a:tab pos="1787525" algn="l"/>
              </a:tabLst>
              <a:defRPr/>
            </a:pPr>
            <a:r>
              <a:rPr lang="ru-RU" sz="11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Количество </a:t>
            </a:r>
            <a:r>
              <a:rPr lang="ru-RU" sz="11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charset="0"/>
              </a:rPr>
              <a:t>общеобразовательных учреждений 20</a:t>
            </a:r>
            <a:endParaRPr lang="ru-RU" sz="11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0" hangingPunct="0">
              <a:tabLst>
                <a:tab pos="1063625" algn="l"/>
                <a:tab pos="1787525" algn="l"/>
              </a:tabLst>
              <a:defRPr/>
            </a:pPr>
            <a:r>
              <a:rPr lang="ru-RU" sz="11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Количество обучающихся 7-11 классов 1239</a:t>
            </a:r>
            <a:endParaRPr lang="ru-RU" sz="2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Arial" charset="0"/>
            </a:endParaRPr>
          </a:p>
        </p:txBody>
      </p:sp>
      <p:graphicFrame>
        <p:nvGraphicFramePr>
          <p:cNvPr id="7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1214422"/>
          <a:ext cx="7643813" cy="5159388"/>
        </p:xfrm>
        <a:graphic>
          <a:graphicData uri="http://schemas.openxmlformats.org/drawingml/2006/table">
            <a:tbl>
              <a:tblPr/>
              <a:tblGrid>
                <a:gridCol w="361950"/>
                <a:gridCol w="2995613"/>
                <a:gridCol w="2143125"/>
                <a:gridCol w="2143125"/>
              </a:tblGrid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Наименование учреждения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Количество победителей и призеров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Эффективность участия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Средняя школа №1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17,3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Средняя школа №2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31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16,9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Средняя школа №3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24,8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Гимназия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14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15,7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Аюская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9,0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Иркеняшская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3,0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7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Кадряковская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30,3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8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Кадетская школа - интернат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3,2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Калтаковская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14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35,8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Коноваловская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29,4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Кузембетьевская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29,8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Матвеевская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Николаевская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16,6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14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Новомазинская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11,1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Новомелькенская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41,6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16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Подгорнобайларская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23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115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17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Урусовская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12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17,9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18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Татарскомушугинская СОШ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4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9,5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19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Верхнетакерменская ООШ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35,7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20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Топасевская ООШ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67084" marR="670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44" y="1285860"/>
          <a:ext cx="7858212" cy="3357586"/>
        </p:xfrm>
        <a:graphic>
          <a:graphicData uri="http://schemas.openxmlformats.org/drawingml/2006/table">
            <a:tbl>
              <a:tblPr/>
              <a:tblGrid>
                <a:gridCol w="444789"/>
                <a:gridCol w="1484037"/>
                <a:gridCol w="2857552"/>
                <a:gridCol w="1143008"/>
                <a:gridCol w="1143008"/>
                <a:gridCol w="785818"/>
              </a:tblGrid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Фамилия И.О.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Образовательное учреждение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победителей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призеров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</a:tr>
              <a:tr h="36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Шакирова Л.А.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«Кадряковская СОШ»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Бариева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Э.И.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«СОШ №3»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Жильцова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Н.М.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«СОШ №3»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Ерофеева И.Е.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«СОШ №1»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Хамидуллин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М.Р.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«Подгорнобайларская СОШ»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Троицкая В.И.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«СОШ №1»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Идрисова С.Р.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«Подгорнобайларская СОШ»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AF2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Шайдуллина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Р.К.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МОУ «Гимназия»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8C0"/>
                    </a:solidFill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00100" y="0"/>
            <a:ext cx="8143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Учителя Мензелинского муниципального района, подготовившие наибольшее количество победителей и призеров муниципального этапа Всероссийской олимпиады школьников в 2010/2011 учебном году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7" name="Рисунок 6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graphicFrame>
        <p:nvGraphicFramePr>
          <p:cNvPr id="7" name="Содержимое 10"/>
          <p:cNvGraphicFramePr>
            <a:graphicFrameLocks noGrp="1"/>
          </p:cNvGraphicFramePr>
          <p:nvPr/>
        </p:nvGraphicFramePr>
        <p:xfrm>
          <a:off x="1000100" y="0"/>
          <a:ext cx="81439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graphicFrame>
        <p:nvGraphicFramePr>
          <p:cNvPr id="7" name="Содержимое 10"/>
          <p:cNvGraphicFramePr>
            <a:graphicFrameLocks noGrp="1"/>
          </p:cNvGraphicFramePr>
          <p:nvPr/>
        </p:nvGraphicFramePr>
        <p:xfrm>
          <a:off x="1000100" y="0"/>
          <a:ext cx="81439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graphicFrame>
        <p:nvGraphicFramePr>
          <p:cNvPr id="8" name="Содержимое 3"/>
          <p:cNvGraphicFramePr>
            <a:graphicFrameLocks noGrp="1"/>
          </p:cNvGraphicFramePr>
          <p:nvPr/>
        </p:nvGraphicFramePr>
        <p:xfrm>
          <a:off x="1000100" y="0"/>
          <a:ext cx="81439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8432" cy="6858000"/>
          </a:xfrm>
          <a:prstGeom prst="rect">
            <a:avLst/>
          </a:prstGeom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0100" cy="1000360"/>
          </a:xfrm>
          <a:prstGeom prst="rect">
            <a:avLst/>
          </a:prstGeom>
        </p:spPr>
      </p:pic>
      <p:graphicFrame>
        <p:nvGraphicFramePr>
          <p:cNvPr id="7" name="Содержимое 3"/>
          <p:cNvGraphicFramePr>
            <a:graphicFrameLocks noGrp="1"/>
          </p:cNvGraphicFramePr>
          <p:nvPr/>
        </p:nvGraphicFramePr>
        <p:xfrm>
          <a:off x="1000100" y="0"/>
          <a:ext cx="81439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404</Words>
  <Application>Microsoft Office PowerPoint</Application>
  <PresentationFormat>Экран (4:3)</PresentationFormat>
  <Paragraphs>167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ИТОГИ  МУНИЦИПАЛЬНОГО И  РЕСПУБЛИКАНСКОГО ЭТАПОВ ВСЕРОССИЙСКОЙ ОЛИМПИАДЫ ШКОЛЬНИКОВ  2010-2011  УЧЕБНОГО ГОДА</vt:lpstr>
      <vt:lpstr>ИТОГИ  МУНИЦИПАЛЬНОГО И  РЕСПУБЛИКАНСКОГО ЭТАПОВ ВСЕРОССИЙСКОЙ ОЛИМПИАДЫ ШКОЛЬНИКОВ 2010-2011 УЧЕБНОГО ГОДА</vt:lpstr>
      <vt:lpstr>Результаты муниципального этапа  Всероссийской и Республиканской  олимпиады школьников в 2010/2011 учебном году   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iMac2</dc:creator>
  <cp:lastModifiedBy>Алмазия</cp:lastModifiedBy>
  <cp:revision>55</cp:revision>
  <dcterms:created xsi:type="dcterms:W3CDTF">2010-12-15T09:00:24Z</dcterms:created>
  <dcterms:modified xsi:type="dcterms:W3CDTF">2011-01-13T10:59:45Z</dcterms:modified>
</cp:coreProperties>
</file>