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tags/tag7.xml" ContentType="application/vnd.openxmlformats-officedocument.presentationml.tags+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tags/tag19.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tags/tag17.xml" ContentType="application/vnd.openxmlformats-officedocument.presentationml.tags+xml"/>
  <Override PartName="/ppt/tags/tag26.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Override PartName="/ppt/tags/tag24.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32"/>
  </p:notesMasterIdLst>
  <p:sldIdLst>
    <p:sldId id="256" r:id="rId2"/>
    <p:sldId id="258" r:id="rId3"/>
    <p:sldId id="284" r:id="rId4"/>
    <p:sldId id="259" r:id="rId5"/>
    <p:sldId id="268" r:id="rId6"/>
    <p:sldId id="260" r:id="rId7"/>
    <p:sldId id="265" r:id="rId8"/>
    <p:sldId id="282" r:id="rId9"/>
    <p:sldId id="267" r:id="rId10"/>
    <p:sldId id="285" r:id="rId11"/>
    <p:sldId id="261" r:id="rId12"/>
    <p:sldId id="286" r:id="rId13"/>
    <p:sldId id="266" r:id="rId14"/>
    <p:sldId id="262" r:id="rId15"/>
    <p:sldId id="263" r:id="rId16"/>
    <p:sldId id="269" r:id="rId17"/>
    <p:sldId id="264" r:id="rId18"/>
    <p:sldId id="278" r:id="rId19"/>
    <p:sldId id="271" r:id="rId20"/>
    <p:sldId id="272" r:id="rId21"/>
    <p:sldId id="273" r:id="rId22"/>
    <p:sldId id="274" r:id="rId23"/>
    <p:sldId id="275" r:id="rId24"/>
    <p:sldId id="276" r:id="rId25"/>
    <p:sldId id="277" r:id="rId26"/>
    <p:sldId id="279" r:id="rId27"/>
    <p:sldId id="280" r:id="rId28"/>
    <p:sldId id="281" r:id="rId29"/>
    <p:sldId id="283" r:id="rId30"/>
    <p:sldId id="287" r:id="rId3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CC00"/>
    <a:srgbClr val="E4F505"/>
    <a:srgbClr val="2603BD"/>
    <a:srgbClr val="0000FF"/>
    <a:srgbClr val="FF0000"/>
    <a:srgbClr val="CC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22" autoAdjust="0"/>
    <p:restoredTop sz="94707" autoAdjust="0"/>
  </p:normalViewPr>
  <p:slideViewPr>
    <p:cSldViewPr>
      <p:cViewPr>
        <p:scale>
          <a:sx n="100" d="100"/>
          <a:sy n="100" d="100"/>
        </p:scale>
        <p:origin x="-114" y="-114"/>
      </p:cViewPr>
      <p:guideLst>
        <p:guide orient="horz" pos="2160"/>
        <p:guide pos="2880"/>
      </p:guideLst>
    </p:cSldViewPr>
  </p:slideViewPr>
  <p:outlineViewPr>
    <p:cViewPr>
      <p:scale>
        <a:sx n="33" d="100"/>
        <a:sy n="33" d="100"/>
      </p:scale>
      <p:origin x="0" y="8976"/>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FCF0869-D708-4EC8-959A-41C3D6B07FBE}" type="datetimeFigureOut">
              <a:rPr lang="ru-RU"/>
              <a:pPr>
                <a:defRPr/>
              </a:pPr>
              <a:t>30.10.2007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203CF3B-DEA6-451C-A959-4AE0F9645CF9}"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Образ слайда 1"/>
          <p:cNvSpPr>
            <a:spLocks noGrp="1" noRot="1" noChangeAspect="1" noTextEdit="1"/>
          </p:cNvSpPr>
          <p:nvPr>
            <p:ph type="sldImg"/>
          </p:nvPr>
        </p:nvSpPr>
        <p:spPr bwMode="auto">
          <a:noFill/>
          <a:ln>
            <a:solidFill>
              <a:srgbClr val="000000"/>
            </a:solidFill>
            <a:miter lim="800000"/>
            <a:headEnd/>
            <a:tailEnd/>
          </a:ln>
        </p:spPr>
      </p:sp>
      <p:sp>
        <p:nvSpPr>
          <p:cNvPr id="39939"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39940"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E9F9A57-3715-436D-9929-86EC04904CA9}" type="slidenum">
              <a:rPr lang="ru-RU" smtClean="0"/>
              <a:pPr/>
              <a:t>3</a:t>
            </a:fld>
            <a:endParaRPr 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Образ слайда 1"/>
          <p:cNvSpPr>
            <a:spLocks noGrp="1" noRot="1" noChangeAspect="1" noTextEdit="1"/>
          </p:cNvSpPr>
          <p:nvPr>
            <p:ph type="sldImg"/>
          </p:nvPr>
        </p:nvSpPr>
        <p:spPr bwMode="auto">
          <a:noFill/>
          <a:ln>
            <a:solidFill>
              <a:srgbClr val="000000"/>
            </a:solidFill>
            <a:miter lim="800000"/>
            <a:headEnd/>
            <a:tailEnd/>
          </a:ln>
        </p:spPr>
      </p:sp>
      <p:sp>
        <p:nvSpPr>
          <p:cNvPr id="40963"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40964"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730B2E5-FCD1-42F6-A3C5-3B3FA2A1B104}" type="slidenum">
              <a:rPr lang="ru-RU" smtClean="0"/>
              <a:pPr/>
              <a:t>12</a:t>
            </a:fld>
            <a:endParaRPr lang="ru-R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Образ слайда 1"/>
          <p:cNvSpPr>
            <a:spLocks noGrp="1" noRot="1" noChangeAspect="1" noTextEdit="1"/>
          </p:cNvSpPr>
          <p:nvPr>
            <p:ph type="sldImg"/>
          </p:nvPr>
        </p:nvSpPr>
        <p:spPr bwMode="auto">
          <a:noFill/>
          <a:ln>
            <a:solidFill>
              <a:srgbClr val="000000"/>
            </a:solidFill>
            <a:miter lim="800000"/>
            <a:headEnd/>
            <a:tailEnd/>
          </a:ln>
        </p:spPr>
      </p:sp>
      <p:sp>
        <p:nvSpPr>
          <p:cNvPr id="41987"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41988"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368A46F-C9B1-4CC5-87CB-A88E3C058762}" type="slidenum">
              <a:rPr lang="ru-RU" smtClean="0"/>
              <a:pPr/>
              <a:t>17</a:t>
            </a:fld>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олилиния 3"/>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defRPr/>
            </a:pPr>
            <a:endParaRPr lang="en-US"/>
          </a:p>
        </p:txBody>
      </p:sp>
      <p:sp>
        <p:nvSpPr>
          <p:cNvPr id="5" name="Полилиния 4"/>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defRPr/>
            </a:pPr>
            <a:endParaRPr lang="en-US"/>
          </a:p>
        </p:txBody>
      </p:sp>
      <p:sp>
        <p:nvSpPr>
          <p:cNvPr id="9" name="Заголовок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ru-RU" smtClean="0"/>
              <a:t>Образец заголовка</a:t>
            </a:r>
            <a:endParaRPr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6" name="Дата 29"/>
          <p:cNvSpPr>
            <a:spLocks noGrp="1"/>
          </p:cNvSpPr>
          <p:nvPr>
            <p:ph type="dt" sz="half" idx="10"/>
          </p:nvPr>
        </p:nvSpPr>
        <p:spPr/>
        <p:txBody>
          <a:bodyPr/>
          <a:lstStyle>
            <a:lvl1pPr>
              <a:defRPr/>
            </a:lvl1pPr>
          </a:lstStyle>
          <a:p>
            <a:pPr>
              <a:defRPr/>
            </a:pPr>
            <a:endParaRPr lang="ru-RU"/>
          </a:p>
        </p:txBody>
      </p:sp>
      <p:sp>
        <p:nvSpPr>
          <p:cNvPr id="7" name="Нижний колонтитул 18"/>
          <p:cNvSpPr>
            <a:spLocks noGrp="1"/>
          </p:cNvSpPr>
          <p:nvPr>
            <p:ph type="ftr" sz="quarter" idx="11"/>
          </p:nvPr>
        </p:nvSpPr>
        <p:spPr/>
        <p:txBody>
          <a:bodyPr/>
          <a:lstStyle>
            <a:lvl1pPr>
              <a:defRPr/>
            </a:lvl1pPr>
          </a:lstStyle>
          <a:p>
            <a:pPr>
              <a:defRPr/>
            </a:pPr>
            <a:endParaRPr lang="ru-RU"/>
          </a:p>
        </p:txBody>
      </p:sp>
      <p:sp>
        <p:nvSpPr>
          <p:cNvPr id="8" name="Номер слайда 26"/>
          <p:cNvSpPr>
            <a:spLocks noGrp="1"/>
          </p:cNvSpPr>
          <p:nvPr>
            <p:ph type="sldNum" sz="quarter" idx="12"/>
          </p:nvPr>
        </p:nvSpPr>
        <p:spPr/>
        <p:txBody>
          <a:bodyPr/>
          <a:lstStyle>
            <a:lvl1pPr>
              <a:defRPr/>
            </a:lvl1pPr>
          </a:lstStyle>
          <a:p>
            <a:pPr>
              <a:defRPr/>
            </a:pPr>
            <a:fld id="{3CB07799-F944-4189-9484-512379BA2B08}" type="slidenum">
              <a:rPr lang="ru-RU"/>
              <a:pPr>
                <a:defRPr/>
              </a:pPr>
              <a:t>‹#›</a:t>
            </a:fld>
            <a:endParaRPr lang="ru-RU"/>
          </a:p>
        </p:txBody>
      </p:sp>
    </p:spTree>
  </p:cSld>
  <p:clrMapOvr>
    <a:masterClrMapping/>
  </p:clrMapOvr>
  <p:transition spd="slow" advClick="0" advTm="7578">
    <p:diamon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DDE7F404-97BE-46F9-BB58-E0FCD9C6C8B9}" type="slidenum">
              <a:rPr lang="ru-RU"/>
              <a:pPr>
                <a:defRPr/>
              </a:pPr>
              <a:t>‹#›</a:t>
            </a:fld>
            <a:endParaRPr lang="ru-RU"/>
          </a:p>
        </p:txBody>
      </p:sp>
    </p:spTree>
  </p:cSld>
  <p:clrMapOvr>
    <a:masterClrMapping/>
  </p:clrMapOvr>
  <p:transition spd="slow" advClick="0" advTm="7578">
    <p:diamon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DC4A4837-27A6-4E4A-A1D8-477E60A766E0}" type="slidenum">
              <a:rPr lang="ru-RU"/>
              <a:pPr>
                <a:defRPr/>
              </a:pPr>
              <a:t>‹#›</a:t>
            </a:fld>
            <a:endParaRPr lang="ru-RU"/>
          </a:p>
        </p:txBody>
      </p:sp>
    </p:spTree>
  </p:cSld>
  <p:clrMapOvr>
    <a:masterClrMapping/>
  </p:clrMapOvr>
  <p:transition spd="slow" advClick="0" advTm="7578">
    <p:diamon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304800"/>
            <a:ext cx="7543800" cy="1431925"/>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1066800" y="1981200"/>
            <a:ext cx="36957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914900" y="1981200"/>
            <a:ext cx="36957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1066800" y="6248400"/>
            <a:ext cx="1905000" cy="457200"/>
          </a:xfrm>
        </p:spPr>
        <p:txBody>
          <a:bodyPr/>
          <a:lstStyle>
            <a:lvl1pPr>
              <a:defRPr/>
            </a:lvl1pPr>
          </a:lstStyle>
          <a:p>
            <a:pPr>
              <a:defRPr/>
            </a:pPr>
            <a:endParaRPr lang="ru-RU"/>
          </a:p>
        </p:txBody>
      </p:sp>
      <p:sp>
        <p:nvSpPr>
          <p:cNvPr id="6" name="Нижний колонтитул 5"/>
          <p:cNvSpPr>
            <a:spLocks noGrp="1"/>
          </p:cNvSpPr>
          <p:nvPr>
            <p:ph type="ftr" sz="quarter" idx="11"/>
          </p:nvPr>
        </p:nvSpPr>
        <p:spPr>
          <a:xfrm>
            <a:off x="3429000" y="6248400"/>
            <a:ext cx="2895600" cy="457200"/>
          </a:xfrm>
        </p:spPr>
        <p:txBody>
          <a:bodyPr/>
          <a:lstStyle>
            <a:lvl1pPr>
              <a:defRPr/>
            </a:lvl1pPr>
          </a:lstStyle>
          <a:p>
            <a:pPr>
              <a:defRPr/>
            </a:pPr>
            <a:endParaRPr lang="ru-RU"/>
          </a:p>
        </p:txBody>
      </p:sp>
      <p:sp>
        <p:nvSpPr>
          <p:cNvPr id="7" name="Номер слайда 6"/>
          <p:cNvSpPr>
            <a:spLocks noGrp="1"/>
          </p:cNvSpPr>
          <p:nvPr>
            <p:ph type="sldNum" sz="quarter" idx="12"/>
          </p:nvPr>
        </p:nvSpPr>
        <p:spPr>
          <a:xfrm>
            <a:off x="6705600" y="6248400"/>
            <a:ext cx="1905000" cy="457200"/>
          </a:xfrm>
        </p:spPr>
        <p:txBody>
          <a:bodyPr/>
          <a:lstStyle>
            <a:lvl1pPr>
              <a:defRPr/>
            </a:lvl1pPr>
          </a:lstStyle>
          <a:p>
            <a:pPr>
              <a:defRPr/>
            </a:pPr>
            <a:fld id="{FD71B31F-A675-4237-80BE-22594668D0BC}" type="slidenum">
              <a:rPr lang="ru-RU"/>
              <a:pPr>
                <a:defRPr/>
              </a:pPr>
              <a:t>‹#›</a:t>
            </a:fld>
            <a:endParaRPr lang="ru-RU"/>
          </a:p>
        </p:txBody>
      </p:sp>
    </p:spTree>
  </p:cSld>
  <p:clrMapOvr>
    <a:masterClrMapping/>
  </p:clrMapOvr>
  <p:transition spd="slow" advClick="0" advTm="7578">
    <p:diamon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lang="ru-RU" dirty="0" smtClean="0"/>
              <a:t>Образец заголовка</a:t>
            </a:r>
            <a:endParaRPr lang="en-US" dirty="0"/>
          </a:p>
        </p:txBody>
      </p:sp>
      <p:sp>
        <p:nvSpPr>
          <p:cNvPr id="3" name="Содержимое 2"/>
          <p:cNvSpPr>
            <a:spLocks noGrp="1"/>
          </p:cNvSpPr>
          <p:nvPr>
            <p:ph idx="1"/>
          </p:nvPr>
        </p:nvSpPr>
        <p:spPr/>
        <p:txBody>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en-US" dirty="0"/>
          </a:p>
        </p:txBody>
      </p:sp>
      <p:sp>
        <p:nvSpPr>
          <p:cNvPr id="4" name="Дата 9"/>
          <p:cNvSpPr>
            <a:spLocks noGrp="1"/>
          </p:cNvSpPr>
          <p:nvPr>
            <p:ph type="dt" sz="half" idx="10"/>
          </p:nvPr>
        </p:nvSpPr>
        <p:spPr/>
        <p:txBody>
          <a:bodyPr/>
          <a:lstStyle>
            <a:lvl1pPr>
              <a:defRPr/>
            </a:lvl1pPr>
          </a:lstStyle>
          <a:p>
            <a:pPr>
              <a:defRPr/>
            </a:pPr>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241A5BF7-5A34-4BEF-898A-BBE0A21571F8}" type="slidenum">
              <a:rPr lang="ru-RU"/>
              <a:pPr>
                <a:defRPr/>
              </a:pPr>
              <a:t>‹#›</a:t>
            </a:fld>
            <a:endParaRPr lang="ru-RU"/>
          </a:p>
        </p:txBody>
      </p:sp>
    </p:spTree>
  </p:cSld>
  <p:clrMapOvr>
    <a:masterClrMapping/>
  </p:clrMapOvr>
  <p:transition spd="slow" advClick="0" advTm="7578">
    <p:diamon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Полилиния 3"/>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defRPr/>
            </a:pPr>
            <a:endParaRPr lang="en-US"/>
          </a:p>
        </p:txBody>
      </p:sp>
      <p:sp>
        <p:nvSpPr>
          <p:cNvPr id="5" name="Полилиния 4"/>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defRPr/>
            </a:pPr>
            <a:endParaRPr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ru-RU" smtClean="0"/>
              <a:t>Образец заголовка</a:t>
            </a:r>
            <a:endParaRPr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6" name="Дата 3"/>
          <p:cNvSpPr>
            <a:spLocks noGrp="1"/>
          </p:cNvSpPr>
          <p:nvPr>
            <p:ph type="dt" sz="half" idx="10"/>
          </p:nvPr>
        </p:nvSpPr>
        <p:spPr/>
        <p:txBody>
          <a:bodyPr/>
          <a:lstStyle>
            <a:lvl1pPr>
              <a:defRPr/>
            </a:lvl1pPr>
          </a:lstStyle>
          <a:p>
            <a:pPr>
              <a:defRPr/>
            </a:pPr>
            <a:endParaRPr lang="ru-RU"/>
          </a:p>
        </p:txBody>
      </p:sp>
      <p:sp>
        <p:nvSpPr>
          <p:cNvPr id="7" name="Нижний колонтитул 4"/>
          <p:cNvSpPr>
            <a:spLocks noGrp="1"/>
          </p:cNvSpPr>
          <p:nvPr>
            <p:ph type="ftr" sz="quarter" idx="11"/>
          </p:nvPr>
        </p:nvSpPr>
        <p:spPr/>
        <p:txBody>
          <a:bodyPr/>
          <a:lstStyle>
            <a:lvl1pPr>
              <a:defRPr/>
            </a:lvl1pPr>
          </a:lstStyle>
          <a:p>
            <a:pPr>
              <a:defRPr/>
            </a:pPr>
            <a:endParaRPr lang="ru-RU"/>
          </a:p>
        </p:txBody>
      </p:sp>
      <p:sp>
        <p:nvSpPr>
          <p:cNvPr id="8" name="Номер слайда 5"/>
          <p:cNvSpPr>
            <a:spLocks noGrp="1"/>
          </p:cNvSpPr>
          <p:nvPr>
            <p:ph type="sldNum" sz="quarter" idx="12"/>
          </p:nvPr>
        </p:nvSpPr>
        <p:spPr/>
        <p:txBody>
          <a:bodyPr/>
          <a:lstStyle>
            <a:lvl1pPr>
              <a:defRPr/>
            </a:lvl1pPr>
          </a:lstStyle>
          <a:p>
            <a:pPr>
              <a:defRPr/>
            </a:pPr>
            <a:fld id="{521BC1C8-6FDB-48E9-981C-980163820DEB}" type="slidenum">
              <a:rPr lang="ru-RU"/>
              <a:pPr>
                <a:defRPr/>
              </a:pPr>
              <a:t>‹#›</a:t>
            </a:fld>
            <a:endParaRPr lang="ru-RU"/>
          </a:p>
        </p:txBody>
      </p:sp>
    </p:spTree>
  </p:cSld>
  <p:clrMapOvr>
    <a:masterClrMapping/>
  </p:clrMapOvr>
  <p:transition spd="slow" advClick="0" advTm="7578">
    <p:diamon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lang="ru-RU" smtClean="0"/>
              <a:t>Образец заголовка</a:t>
            </a:r>
            <a:endParaRPr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9"/>
          <p:cNvSpPr>
            <a:spLocks noGrp="1"/>
          </p:cNvSpPr>
          <p:nvPr>
            <p:ph type="dt" sz="half" idx="10"/>
          </p:nvPr>
        </p:nvSpPr>
        <p:spPr/>
        <p:txBody>
          <a:bodyPr/>
          <a:lstStyle>
            <a:lvl1pPr>
              <a:defRPr/>
            </a:lvl1pPr>
          </a:lstStyle>
          <a:p>
            <a:pPr>
              <a:defRPr/>
            </a:pPr>
            <a:endParaRPr lang="ru-RU"/>
          </a:p>
        </p:txBody>
      </p:sp>
      <p:sp>
        <p:nvSpPr>
          <p:cNvPr id="6" name="Нижний колонтитул 21"/>
          <p:cNvSpPr>
            <a:spLocks noGrp="1"/>
          </p:cNvSpPr>
          <p:nvPr>
            <p:ph type="ftr" sz="quarter" idx="11"/>
          </p:nvPr>
        </p:nvSpPr>
        <p:spPr/>
        <p:txBody>
          <a:bodyPr/>
          <a:lstStyle>
            <a:lvl1pPr>
              <a:defRPr/>
            </a:lvl1pPr>
          </a:lstStyle>
          <a:p>
            <a:pPr>
              <a:defRPr/>
            </a:pPr>
            <a:endParaRPr lang="ru-RU"/>
          </a:p>
        </p:txBody>
      </p:sp>
      <p:sp>
        <p:nvSpPr>
          <p:cNvPr id="7" name="Номер слайда 17"/>
          <p:cNvSpPr>
            <a:spLocks noGrp="1"/>
          </p:cNvSpPr>
          <p:nvPr>
            <p:ph type="sldNum" sz="quarter" idx="12"/>
          </p:nvPr>
        </p:nvSpPr>
        <p:spPr/>
        <p:txBody>
          <a:bodyPr/>
          <a:lstStyle>
            <a:lvl1pPr>
              <a:defRPr/>
            </a:lvl1pPr>
          </a:lstStyle>
          <a:p>
            <a:pPr>
              <a:defRPr/>
            </a:pPr>
            <a:fld id="{81FEF59B-FB1C-4EA8-8741-3B1B43B81C99}" type="slidenum">
              <a:rPr lang="ru-RU"/>
              <a:pPr>
                <a:defRPr/>
              </a:pPr>
              <a:t>‹#›</a:t>
            </a:fld>
            <a:endParaRPr lang="ru-RU"/>
          </a:p>
        </p:txBody>
      </p:sp>
    </p:spTree>
  </p:cSld>
  <p:clrMapOvr>
    <a:masterClrMapping/>
  </p:clrMapOvr>
  <p:transition spd="slow" advClick="0" advTm="7578">
    <p:diamon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lvl1pPr>
              <a:defRPr/>
            </a:lvl1pPr>
          </a:lstStyle>
          <a:p>
            <a:pPr>
              <a:defRPr/>
            </a:pPr>
            <a:endParaRPr lang="ru-RU"/>
          </a:p>
        </p:txBody>
      </p:sp>
      <p:sp>
        <p:nvSpPr>
          <p:cNvPr id="8" name="Нижний колонтитул 7"/>
          <p:cNvSpPr>
            <a:spLocks noGrp="1"/>
          </p:cNvSpPr>
          <p:nvPr>
            <p:ph type="ftr" sz="quarter" idx="11"/>
          </p:nvPr>
        </p:nvSpPr>
        <p:spPr/>
        <p:txBody>
          <a:bodyPr/>
          <a:lstStyle>
            <a:lvl1pPr>
              <a:defRPr/>
            </a:lvl1pPr>
          </a:lstStyle>
          <a:p>
            <a:pPr>
              <a:defRPr/>
            </a:pPr>
            <a:endParaRPr lang="ru-RU"/>
          </a:p>
        </p:txBody>
      </p:sp>
      <p:sp>
        <p:nvSpPr>
          <p:cNvPr id="9" name="Номер слайда 8"/>
          <p:cNvSpPr>
            <a:spLocks noGrp="1"/>
          </p:cNvSpPr>
          <p:nvPr>
            <p:ph type="sldNum" sz="quarter" idx="12"/>
          </p:nvPr>
        </p:nvSpPr>
        <p:spPr/>
        <p:txBody>
          <a:bodyPr/>
          <a:lstStyle>
            <a:lvl1pPr>
              <a:defRPr/>
            </a:lvl1pPr>
          </a:lstStyle>
          <a:p>
            <a:pPr>
              <a:defRPr/>
            </a:pPr>
            <a:fld id="{8B1FE43A-B226-4599-BAF0-B208738D529D}" type="slidenum">
              <a:rPr lang="ru-RU"/>
              <a:pPr>
                <a:defRPr/>
              </a:pPr>
              <a:t>‹#›</a:t>
            </a:fld>
            <a:endParaRPr lang="ru-RU"/>
          </a:p>
        </p:txBody>
      </p:sp>
    </p:spTree>
  </p:cSld>
  <p:clrMapOvr>
    <a:masterClrMapping/>
  </p:clrMapOvr>
  <p:transition spd="slow" advClick="0" advTm="7578">
    <p:diamon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lstStyle>
            <a:lvl1pPr algn="l">
              <a:defRPr sz="4600"/>
            </a:lvl1pPr>
          </a:lstStyle>
          <a:p>
            <a:r>
              <a:rPr lang="ru-RU" smtClean="0"/>
              <a:t>Образец заголовка</a:t>
            </a:r>
            <a:endParaRPr lang="en-US"/>
          </a:p>
        </p:txBody>
      </p:sp>
      <p:sp>
        <p:nvSpPr>
          <p:cNvPr id="3" name="Дата 9"/>
          <p:cNvSpPr>
            <a:spLocks noGrp="1"/>
          </p:cNvSpPr>
          <p:nvPr>
            <p:ph type="dt" sz="half" idx="10"/>
          </p:nvPr>
        </p:nvSpPr>
        <p:spPr/>
        <p:txBody>
          <a:bodyPr/>
          <a:lstStyle>
            <a:lvl1pPr>
              <a:defRPr/>
            </a:lvl1pPr>
          </a:lstStyle>
          <a:p>
            <a:pPr>
              <a:defRPr/>
            </a:pPr>
            <a:endParaRPr lang="ru-RU"/>
          </a:p>
        </p:txBody>
      </p:sp>
      <p:sp>
        <p:nvSpPr>
          <p:cNvPr id="4" name="Нижний колонтитул 21"/>
          <p:cNvSpPr>
            <a:spLocks noGrp="1"/>
          </p:cNvSpPr>
          <p:nvPr>
            <p:ph type="ftr" sz="quarter" idx="11"/>
          </p:nvPr>
        </p:nvSpPr>
        <p:spPr/>
        <p:txBody>
          <a:bodyPr/>
          <a:lstStyle>
            <a:lvl1pPr>
              <a:defRPr/>
            </a:lvl1pPr>
          </a:lstStyle>
          <a:p>
            <a:pPr>
              <a:defRPr/>
            </a:pPr>
            <a:endParaRPr lang="ru-RU"/>
          </a:p>
        </p:txBody>
      </p:sp>
      <p:sp>
        <p:nvSpPr>
          <p:cNvPr id="5" name="Номер слайда 17"/>
          <p:cNvSpPr>
            <a:spLocks noGrp="1"/>
          </p:cNvSpPr>
          <p:nvPr>
            <p:ph type="sldNum" sz="quarter" idx="12"/>
          </p:nvPr>
        </p:nvSpPr>
        <p:spPr/>
        <p:txBody>
          <a:bodyPr/>
          <a:lstStyle>
            <a:lvl1pPr>
              <a:defRPr/>
            </a:lvl1pPr>
          </a:lstStyle>
          <a:p>
            <a:pPr>
              <a:defRPr/>
            </a:pPr>
            <a:fld id="{69886CC8-5E8D-4025-AC01-7A5A81378943}" type="slidenum">
              <a:rPr lang="ru-RU"/>
              <a:pPr>
                <a:defRPr/>
              </a:pPr>
              <a:t>‹#›</a:t>
            </a:fld>
            <a:endParaRPr lang="ru-RU"/>
          </a:p>
        </p:txBody>
      </p:sp>
    </p:spTree>
  </p:cSld>
  <p:clrMapOvr>
    <a:masterClrMapping/>
  </p:clrMapOvr>
  <p:transition spd="slow" advClick="0" advTm="7578">
    <p:diamon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9"/>
          <p:cNvSpPr>
            <a:spLocks noGrp="1"/>
          </p:cNvSpPr>
          <p:nvPr>
            <p:ph type="dt" sz="half" idx="10"/>
          </p:nvPr>
        </p:nvSpPr>
        <p:spPr/>
        <p:txBody>
          <a:bodyPr/>
          <a:lstStyle>
            <a:lvl1pPr>
              <a:defRPr/>
            </a:lvl1pPr>
          </a:lstStyle>
          <a:p>
            <a:pPr>
              <a:defRPr/>
            </a:pPr>
            <a:endParaRPr lang="ru-RU"/>
          </a:p>
        </p:txBody>
      </p:sp>
      <p:sp>
        <p:nvSpPr>
          <p:cNvPr id="3" name="Нижний колонтитул 21"/>
          <p:cNvSpPr>
            <a:spLocks noGrp="1"/>
          </p:cNvSpPr>
          <p:nvPr>
            <p:ph type="ftr" sz="quarter" idx="11"/>
          </p:nvPr>
        </p:nvSpPr>
        <p:spPr/>
        <p:txBody>
          <a:bodyPr/>
          <a:lstStyle>
            <a:lvl1pPr>
              <a:defRPr/>
            </a:lvl1pPr>
          </a:lstStyle>
          <a:p>
            <a:pPr>
              <a:defRPr/>
            </a:pPr>
            <a:endParaRPr lang="ru-RU"/>
          </a:p>
        </p:txBody>
      </p:sp>
      <p:sp>
        <p:nvSpPr>
          <p:cNvPr id="4" name="Номер слайда 17"/>
          <p:cNvSpPr>
            <a:spLocks noGrp="1"/>
          </p:cNvSpPr>
          <p:nvPr>
            <p:ph type="sldNum" sz="quarter" idx="12"/>
          </p:nvPr>
        </p:nvSpPr>
        <p:spPr/>
        <p:txBody>
          <a:bodyPr/>
          <a:lstStyle>
            <a:lvl1pPr>
              <a:defRPr/>
            </a:lvl1pPr>
          </a:lstStyle>
          <a:p>
            <a:pPr>
              <a:defRPr/>
            </a:pPr>
            <a:fld id="{D6ACDDB1-6012-426C-A3E6-079DE69A8F0B}" type="slidenum">
              <a:rPr lang="ru-RU"/>
              <a:pPr>
                <a:defRPr/>
              </a:pPr>
              <a:t>‹#›</a:t>
            </a:fld>
            <a:endParaRPr lang="ru-RU"/>
          </a:p>
        </p:txBody>
      </p:sp>
    </p:spTree>
  </p:cSld>
  <p:clrMapOvr>
    <a:masterClrMapping/>
  </p:clrMapOvr>
  <p:transition spd="slow" advClick="0" advTm="7578">
    <p:diamon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ru-RU" smtClean="0"/>
              <a:t>Образец заголовка</a:t>
            </a:r>
            <a:endParaRPr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lvl1pPr>
              <a:defRPr/>
            </a:lvl1pPr>
          </a:lstStyle>
          <a:p>
            <a:pPr>
              <a:defRPr/>
            </a:pPr>
            <a:endParaRPr lang="ru-RU"/>
          </a:p>
        </p:txBody>
      </p:sp>
      <p:sp>
        <p:nvSpPr>
          <p:cNvPr id="6" name="Нижний колонтитул 5"/>
          <p:cNvSpPr>
            <a:spLocks noGrp="1"/>
          </p:cNvSpPr>
          <p:nvPr>
            <p:ph type="ftr" sz="quarter" idx="11"/>
          </p:nvPr>
        </p:nvSpPr>
        <p:spPr/>
        <p:txBody>
          <a:bodyPr/>
          <a:lstStyle>
            <a:lvl1pPr>
              <a:defRPr/>
            </a:lvl1pPr>
          </a:lstStyle>
          <a:p>
            <a:pPr>
              <a:defRPr/>
            </a:pPr>
            <a:endParaRPr lang="ru-RU"/>
          </a:p>
        </p:txBody>
      </p:sp>
      <p:sp>
        <p:nvSpPr>
          <p:cNvPr id="7" name="Номер слайда 6"/>
          <p:cNvSpPr>
            <a:spLocks noGrp="1"/>
          </p:cNvSpPr>
          <p:nvPr>
            <p:ph type="sldNum" sz="quarter" idx="12"/>
          </p:nvPr>
        </p:nvSpPr>
        <p:spPr>
          <a:xfrm>
            <a:off x="8156575" y="6421438"/>
            <a:ext cx="762000" cy="365125"/>
          </a:xfrm>
        </p:spPr>
        <p:txBody>
          <a:bodyPr/>
          <a:lstStyle>
            <a:lvl1pPr>
              <a:defRPr/>
            </a:lvl1pPr>
          </a:lstStyle>
          <a:p>
            <a:pPr>
              <a:defRPr/>
            </a:pPr>
            <a:fld id="{F5E331F9-9D81-4E3C-8A8E-D7C9202319B1}" type="slidenum">
              <a:rPr lang="ru-RU"/>
              <a:pPr>
                <a:defRPr/>
              </a:pPr>
              <a:t>‹#›</a:t>
            </a:fld>
            <a:endParaRPr lang="ru-RU"/>
          </a:p>
        </p:txBody>
      </p:sp>
    </p:spTree>
  </p:cSld>
  <p:clrMapOvr>
    <a:masterClrMapping/>
  </p:clrMapOvr>
  <p:transition spd="slow" advClick="0" advTm="7578">
    <p:diamon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ru-RU" smtClean="0"/>
              <a:t>Образец заголовка</a:t>
            </a:r>
            <a:endParaRPr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pPr>
              <a:defRPr/>
            </a:pPr>
            <a:endParaRPr lang="ru-RU"/>
          </a:p>
        </p:txBody>
      </p:sp>
      <p:sp>
        <p:nvSpPr>
          <p:cNvPr id="6" name="Нижний колонтитул 5"/>
          <p:cNvSpPr>
            <a:spLocks noGrp="1"/>
          </p:cNvSpPr>
          <p:nvPr>
            <p:ph type="ftr" sz="quarter" idx="11"/>
          </p:nvPr>
        </p:nvSpPr>
        <p:spPr/>
        <p:txBody>
          <a:bodyPr/>
          <a:lstStyle>
            <a:lvl1pPr>
              <a:defRPr/>
            </a:lvl1pPr>
          </a:lstStyle>
          <a:p>
            <a:pPr>
              <a:defRPr/>
            </a:pPr>
            <a:endParaRPr lang="ru-RU"/>
          </a:p>
        </p:txBody>
      </p:sp>
      <p:sp>
        <p:nvSpPr>
          <p:cNvPr id="7" name="Номер слайда 6"/>
          <p:cNvSpPr>
            <a:spLocks noGrp="1"/>
          </p:cNvSpPr>
          <p:nvPr>
            <p:ph type="sldNum" sz="quarter" idx="12"/>
          </p:nvPr>
        </p:nvSpPr>
        <p:spPr/>
        <p:txBody>
          <a:bodyPr/>
          <a:lstStyle>
            <a:lvl1pPr>
              <a:defRPr/>
            </a:lvl1pPr>
          </a:lstStyle>
          <a:p>
            <a:pPr>
              <a:defRPr/>
            </a:pPr>
            <a:fld id="{0B8370C3-20D4-43F6-AD5F-589190D403D5}" type="slidenum">
              <a:rPr lang="ru-RU"/>
              <a:pPr>
                <a:defRPr/>
              </a:pPr>
              <a:t>‹#›</a:t>
            </a:fld>
            <a:endParaRPr lang="ru-RU"/>
          </a:p>
        </p:txBody>
      </p:sp>
    </p:spTree>
  </p:cSld>
  <p:clrMapOvr>
    <a:masterClrMapping/>
  </p:clrMapOvr>
  <p:transition spd="slow" advClick="0" advTm="7578">
    <p:diamon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defRPr/>
            </a:pPr>
            <a:endParaRPr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defRPr/>
            </a:pPr>
            <a:endParaRPr lang="en-US"/>
          </a:p>
        </p:txBody>
      </p:sp>
      <p:sp>
        <p:nvSpPr>
          <p:cNvPr id="9" name="Заголовок 8"/>
          <p:cNvSpPr>
            <a:spLocks noGrp="1"/>
          </p:cNvSpPr>
          <p:nvPr>
            <p:ph type="title"/>
          </p:nvPr>
        </p:nvSpPr>
        <p:spPr bwMode="auto">
          <a:xfrm>
            <a:off x="457200" y="274638"/>
            <a:ext cx="7467600" cy="1143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bodyPr>
          <a:lstStyle/>
          <a:p>
            <a:pPr lvl="0"/>
            <a:r>
              <a:rPr lang="ru-RU" smtClean="0"/>
              <a:t>Образец заголовка</a:t>
            </a:r>
            <a:endParaRPr lang="en-US" smtClean="0"/>
          </a:p>
        </p:txBody>
      </p:sp>
      <p:sp>
        <p:nvSpPr>
          <p:cNvPr id="30" name="Текст 29"/>
          <p:cNvSpPr>
            <a:spLocks noGrp="1"/>
          </p:cNvSpPr>
          <p:nvPr>
            <p:ph type="body" idx="1"/>
          </p:nvPr>
        </p:nvSpPr>
        <p:spPr bwMode="auto">
          <a:xfrm>
            <a:off x="457200" y="1600200"/>
            <a:ext cx="7467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 name="Дата 9"/>
          <p:cNvSpPr>
            <a:spLocks noGrp="1"/>
          </p:cNvSpPr>
          <p:nvPr>
            <p:ph type="dt" sz="half" idx="2"/>
          </p:nvPr>
        </p:nvSpPr>
        <p:spPr>
          <a:xfrm>
            <a:off x="457200" y="6421438"/>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a:defRPr/>
            </a:pPr>
            <a:endParaRPr lang="ru-RU"/>
          </a:p>
        </p:txBody>
      </p:sp>
      <p:sp>
        <p:nvSpPr>
          <p:cNvPr id="22" name="Нижний колонтитул 21"/>
          <p:cNvSpPr>
            <a:spLocks noGrp="1"/>
          </p:cNvSpPr>
          <p:nvPr>
            <p:ph type="ftr" sz="quarter" idx="3"/>
          </p:nvPr>
        </p:nvSpPr>
        <p:spPr>
          <a:xfrm>
            <a:off x="3124200" y="6421438"/>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defRPr/>
            </a:pPr>
            <a:endParaRPr lang="ru-RU"/>
          </a:p>
        </p:txBody>
      </p:sp>
      <p:sp>
        <p:nvSpPr>
          <p:cNvPr id="18" name="Номер слайда 17"/>
          <p:cNvSpPr>
            <a:spLocks noGrp="1"/>
          </p:cNvSpPr>
          <p:nvPr>
            <p:ph type="sldNum" sz="quarter" idx="4"/>
          </p:nvPr>
        </p:nvSpPr>
        <p:spPr>
          <a:xfrm>
            <a:off x="8153400" y="6421438"/>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pPr>
              <a:defRPr/>
            </a:pPr>
            <a:fld id="{440B4AF7-E99D-48FA-8637-6B8A18F31794}" type="slidenum">
              <a:rPr lang="ru-RU"/>
              <a:pPr>
                <a:defRPr/>
              </a:pPr>
              <a:t>‹#›</a:t>
            </a:fld>
            <a:endParaRPr lang="ru-RU"/>
          </a:p>
        </p:txBody>
      </p:sp>
    </p:spTree>
  </p:cSld>
  <p:clrMap bg1="dk1" tx1="lt1" bg2="dk2" tx2="lt2" accent1="accent1" accent2="accent2" accent3="accent3" accent4="accent4" accent5="accent5" accent6="accent6" hlink="hlink" folHlink="folHlink"/>
  <p:sldLayoutIdLst>
    <p:sldLayoutId id="2147484075" r:id="rId1"/>
    <p:sldLayoutId id="2147484069" r:id="rId2"/>
    <p:sldLayoutId id="2147484076" r:id="rId3"/>
    <p:sldLayoutId id="2147484070" r:id="rId4"/>
    <p:sldLayoutId id="2147484077" r:id="rId5"/>
    <p:sldLayoutId id="2147484071" r:id="rId6"/>
    <p:sldLayoutId id="2147484072" r:id="rId7"/>
    <p:sldLayoutId id="2147484078" r:id="rId8"/>
    <p:sldLayoutId id="2147484079" r:id="rId9"/>
    <p:sldLayoutId id="2147484073" r:id="rId10"/>
    <p:sldLayoutId id="2147484074" r:id="rId11"/>
    <p:sldLayoutId id="2147484080" r:id="rId12"/>
  </p:sldLayoutIdLst>
  <p:transition spd="slow" advClick="0" advTm="7578">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0">
                                            <p:txEl>
                                              <p:pRg st="0" end="0"/>
                                            </p:txEl>
                                          </p:spTgt>
                                        </p:tgtEl>
                                        <p:attrNameLst>
                                          <p:attrName>style.visibility</p:attrName>
                                        </p:attrNameLst>
                                      </p:cBhvr>
                                      <p:to>
                                        <p:strVal val="visible"/>
                                      </p:to>
                                    </p:set>
                                    <p:animEffect transition="in" filter="dissolve">
                                      <p:cBhvr>
                                        <p:cTn id="12" dur="500"/>
                                        <p:tgtEl>
                                          <p:spTgt spid="30">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30">
                                            <p:txEl>
                                              <p:pRg st="1" end="1"/>
                                            </p:txEl>
                                          </p:spTgt>
                                        </p:tgtEl>
                                        <p:attrNameLst>
                                          <p:attrName>style.visibility</p:attrName>
                                        </p:attrNameLst>
                                      </p:cBhvr>
                                      <p:to>
                                        <p:strVal val="visible"/>
                                      </p:to>
                                    </p:set>
                                    <p:animEffect transition="in" filter="dissolve">
                                      <p:cBhvr>
                                        <p:cTn id="15" dur="500"/>
                                        <p:tgtEl>
                                          <p:spTgt spid="30">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30">
                                            <p:txEl>
                                              <p:pRg st="2" end="2"/>
                                            </p:txEl>
                                          </p:spTgt>
                                        </p:tgtEl>
                                        <p:attrNameLst>
                                          <p:attrName>style.visibility</p:attrName>
                                        </p:attrNameLst>
                                      </p:cBhvr>
                                      <p:to>
                                        <p:strVal val="visible"/>
                                      </p:to>
                                    </p:set>
                                    <p:animEffect transition="in" filter="dissolve">
                                      <p:cBhvr>
                                        <p:cTn id="18" dur="500"/>
                                        <p:tgtEl>
                                          <p:spTgt spid="30">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30">
                                            <p:txEl>
                                              <p:pRg st="3" end="3"/>
                                            </p:txEl>
                                          </p:spTgt>
                                        </p:tgtEl>
                                        <p:attrNameLst>
                                          <p:attrName>style.visibility</p:attrName>
                                        </p:attrNameLst>
                                      </p:cBhvr>
                                      <p:to>
                                        <p:strVal val="visible"/>
                                      </p:to>
                                    </p:set>
                                    <p:animEffect transition="in" filter="dissolve">
                                      <p:cBhvr>
                                        <p:cTn id="21" dur="500"/>
                                        <p:tgtEl>
                                          <p:spTgt spid="30">
                                            <p:txEl>
                                              <p:pRg st="3" end="3"/>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30">
                                            <p:txEl>
                                              <p:pRg st="4" end="4"/>
                                            </p:txEl>
                                          </p:spTgt>
                                        </p:tgtEl>
                                        <p:attrNameLst>
                                          <p:attrName>style.visibility</p:attrName>
                                        </p:attrNameLst>
                                      </p:cBhvr>
                                      <p:to>
                                        <p:strVal val="visible"/>
                                      </p:to>
                                    </p:set>
                                    <p:animEffect transition="in" filter="dissolve">
                                      <p:cBhvr>
                                        <p:cTn id="24" dur="500"/>
                                        <p:tgtEl>
                                          <p:spTgt spid="3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txStyles>
    <p:titleStyle>
      <a:lvl1pPr algn="l" rtl="0" eaLnBrk="0" fontAlgn="base" hangingPunct="0">
        <a:spcBef>
          <a:spcPct val="0"/>
        </a:spcBef>
        <a:spcAft>
          <a:spcPct val="0"/>
        </a:spcAft>
        <a:defRPr sz="4600" kern="1200">
          <a:solidFill>
            <a:schemeClr val="tx1"/>
          </a:solidFill>
          <a:latin typeface="+mj-lt"/>
          <a:ea typeface="+mj-ea"/>
          <a:cs typeface="+mj-cs"/>
        </a:defRPr>
      </a:lvl1pPr>
      <a:lvl2pPr algn="l" rtl="0" eaLnBrk="0" fontAlgn="base" hangingPunct="0">
        <a:spcBef>
          <a:spcPct val="0"/>
        </a:spcBef>
        <a:spcAft>
          <a:spcPct val="0"/>
        </a:spcAft>
        <a:defRPr sz="4600">
          <a:solidFill>
            <a:schemeClr val="tx1"/>
          </a:solidFill>
          <a:latin typeface="Georgia" pitchFamily="18" charset="0"/>
        </a:defRPr>
      </a:lvl2pPr>
      <a:lvl3pPr algn="l" rtl="0" eaLnBrk="0" fontAlgn="base" hangingPunct="0">
        <a:spcBef>
          <a:spcPct val="0"/>
        </a:spcBef>
        <a:spcAft>
          <a:spcPct val="0"/>
        </a:spcAft>
        <a:defRPr sz="4600">
          <a:solidFill>
            <a:schemeClr val="tx1"/>
          </a:solidFill>
          <a:latin typeface="Georgia" pitchFamily="18" charset="0"/>
        </a:defRPr>
      </a:lvl3pPr>
      <a:lvl4pPr algn="l" rtl="0" eaLnBrk="0" fontAlgn="base" hangingPunct="0">
        <a:spcBef>
          <a:spcPct val="0"/>
        </a:spcBef>
        <a:spcAft>
          <a:spcPct val="0"/>
        </a:spcAft>
        <a:defRPr sz="4600">
          <a:solidFill>
            <a:schemeClr val="tx1"/>
          </a:solidFill>
          <a:latin typeface="Georgia" pitchFamily="18" charset="0"/>
        </a:defRPr>
      </a:lvl4pPr>
      <a:lvl5pPr algn="l" rtl="0" eaLnBrk="0" fontAlgn="base" hangingPunct="0">
        <a:spcBef>
          <a:spcPct val="0"/>
        </a:spcBef>
        <a:spcAft>
          <a:spcPct val="0"/>
        </a:spcAft>
        <a:defRPr sz="4600">
          <a:solidFill>
            <a:schemeClr val="tx1"/>
          </a:solidFill>
          <a:latin typeface="Georgia" pitchFamily="18"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p:titleStyle>
    <p:bodyStyle>
      <a:lvl1pPr marL="419100"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l" rtl="0" eaLnBrk="0" fontAlgn="base" hangingPunct="0">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l" rtl="0" eaLnBrk="0" fontAlgn="base" hangingPunct="0">
        <a:spcBef>
          <a:spcPct val="20000"/>
        </a:spcBef>
        <a:spcAft>
          <a:spcPct val="0"/>
        </a:spcAft>
        <a:buClr>
          <a:schemeClr val="accent2"/>
        </a:buClr>
        <a:buSzPct val="85000"/>
        <a:buFont typeface="Arial" charset="0"/>
        <a:buChar char="○"/>
        <a:defRPr sz="2400" kern="1200">
          <a:solidFill>
            <a:schemeClr val="tx1"/>
          </a:solidFill>
          <a:latin typeface="+mn-lt"/>
          <a:ea typeface="+mn-ea"/>
          <a:cs typeface="+mn-cs"/>
        </a:defRPr>
      </a:lvl3pPr>
      <a:lvl4pPr marL="1279525" indent="-236538" algn="l" rtl="0" eaLnBrk="0" fontAlgn="base" hangingPunct="0">
        <a:spcBef>
          <a:spcPct val="20000"/>
        </a:spcBef>
        <a:spcAft>
          <a:spcPct val="0"/>
        </a:spcAft>
        <a:buClr>
          <a:srgbClr val="9BBB59"/>
        </a:buClr>
        <a:buSzPct val="90000"/>
        <a:buFont typeface="Wingdings 2" pitchFamily="18" charset="2"/>
        <a:buChar char=""/>
        <a:defRPr sz="2000" kern="1200">
          <a:solidFill>
            <a:schemeClr val="tx1"/>
          </a:solidFill>
          <a:latin typeface="+mn-lt"/>
          <a:ea typeface="+mn-ea"/>
          <a:cs typeface="+mn-cs"/>
        </a:defRPr>
      </a:lvl4pPr>
      <a:lvl5pPr marL="1489075" indent="-182563" algn="l" rtl="0" eaLnBrk="0" fontAlgn="base" hangingPunct="0">
        <a:spcBef>
          <a:spcPct val="20000"/>
        </a:spcBef>
        <a:spcAft>
          <a:spcPct val="0"/>
        </a:spcAft>
        <a:buClr>
          <a:srgbClr val="8064A2"/>
        </a:buClr>
        <a:buSzPct val="100000"/>
        <a:buFont typeface="Arial"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2.xml"/><Relationship Id="rId1" Type="http://schemas.openxmlformats.org/officeDocument/2006/relationships/tags" Target="../tags/tag11.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1.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7.xml"/><Relationship Id="rId1" Type="http://schemas.openxmlformats.org/officeDocument/2006/relationships/tags" Target="../tags/tag14.xml"/><Relationship Id="rId5" Type="http://schemas.openxmlformats.org/officeDocument/2006/relationships/image" Target="../media/image13.jpeg"/><Relationship Id="rId4" Type="http://schemas.openxmlformats.org/officeDocument/2006/relationships/image" Target="../media/image12.jpe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14.jpe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16.xml"/><Relationship Id="rId5" Type="http://schemas.openxmlformats.org/officeDocument/2006/relationships/image" Target="../media/image13.jpeg"/><Relationship Id="rId4" Type="http://schemas.openxmlformats.org/officeDocument/2006/relationships/image" Target="../media/image15.jpe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ags" Target="../tags/tag17.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jpeg"/></Relationships>
</file>

<file path=ppt/slides/_rels/slide1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ags" Target="../tags/tag3.xml"/><Relationship Id="rId5" Type="http://schemas.openxmlformats.org/officeDocument/2006/relationships/image" Target="../media/image3.jpeg"/><Relationship Id="rId4" Type="http://schemas.openxmlformats.org/officeDocument/2006/relationships/image" Target="../media/image1.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tags" Target="../tags/tag6.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8.xml"/><Relationship Id="rId5" Type="http://schemas.openxmlformats.org/officeDocument/2006/relationships/image" Target="../media/image8.jpeg"/><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Круглая лента лицом вниз 3"/>
          <p:cNvSpPr/>
          <p:nvPr/>
        </p:nvSpPr>
        <p:spPr>
          <a:xfrm>
            <a:off x="0" y="0"/>
            <a:ext cx="9144000" cy="2714625"/>
          </a:xfrm>
          <a:prstGeom prst="ellipseRibb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4400" i="1" dirty="0"/>
              <a:t>Т</a:t>
            </a:r>
            <a:r>
              <a:rPr lang="en-US" sz="4400" i="1" dirty="0"/>
              <a:t>E</a:t>
            </a:r>
            <a:r>
              <a:rPr lang="ru-RU" sz="4400" i="1" dirty="0"/>
              <a:t>РРОРИСТИЧЕСКИЕ АКТЫ</a:t>
            </a:r>
          </a:p>
        </p:txBody>
      </p:sp>
      <p:sp>
        <p:nvSpPr>
          <p:cNvPr id="5" name="Прямоугольник 4"/>
          <p:cNvSpPr/>
          <p:nvPr/>
        </p:nvSpPr>
        <p:spPr>
          <a:xfrm>
            <a:off x="0" y="3714752"/>
            <a:ext cx="9144000" cy="1569660"/>
          </a:xfrm>
          <a:prstGeom prst="rect">
            <a:avLst/>
          </a:prstGeom>
          <a:noFill/>
        </p:spPr>
        <p:txBody>
          <a:bodyPr>
            <a:spAutoFit/>
          </a:bodyPr>
          <a:lstStyle/>
          <a:p>
            <a:pPr algn="ctr">
              <a:defRPr/>
            </a:pPr>
            <a:r>
              <a:rPr lang="ru-RU" sz="96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ТЕРРОРИЗМ</a:t>
            </a:r>
          </a:p>
        </p:txBody>
      </p:sp>
    </p:spTree>
    <p:custDataLst>
      <p:tags r:id="rId1"/>
    </p:custDataLst>
  </p:cSld>
  <p:clrMapOvr>
    <a:masterClrMapping/>
  </p:clrMapOvr>
  <p:transition spd="slow" advClick="0" advTm="3828">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5" descr="F:\Документы\Илья\Школа\Терроризм ПД\Рисунки\01.jpg"/>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8435" name="Содержимое 2"/>
          <p:cNvSpPr>
            <a:spLocks noGrp="1"/>
          </p:cNvSpPr>
          <p:nvPr>
            <p:ph idx="1"/>
          </p:nvPr>
        </p:nvSpPr>
        <p:spPr/>
        <p:txBody>
          <a:bodyPr/>
          <a:lstStyle/>
          <a:p>
            <a:r>
              <a:rPr lang="ru-RU" sz="3200" b="1" i="1" smtClean="0">
                <a:solidFill>
                  <a:srgbClr val="FFFF00"/>
                </a:solidFill>
              </a:rPr>
              <a:t>Якшиянц требовал провести члена Политбюро – «Но не такого, который должен выйти на пенсию, а цветущего, личность мировую, известность». Потом передумал и взял выше – понадобилась Раиса Горбачёва.</a:t>
            </a:r>
            <a:endParaRPr lang="ru-RU" b="1" i="1" smtClean="0">
              <a:solidFill>
                <a:srgbClr val="FFFF00"/>
              </a:solidFill>
            </a:endParaRPr>
          </a:p>
        </p:txBody>
      </p:sp>
    </p:spTree>
    <p:custDataLst>
      <p:tags r:id="rId1"/>
    </p:custDataLst>
  </p:cSld>
  <p:clrMapOvr>
    <a:masterClrMapping/>
  </p:clrMapOvr>
  <p:transition spd="slow" advClick="0" advTm="24500">
    <p:diamon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5" descr="F:\Документы\Илья\Школа\Терроризм ПД\Рисунки\01.jpg"/>
          <p:cNvPicPr>
            <a:picLocks noGrp="1" noChangeAspect="1" noChangeArrowheads="1"/>
          </p:cNvPicPr>
          <p:nvPr>
            <p:ph idx="1"/>
          </p:nvPr>
        </p:nvPicPr>
        <p:blipFill>
          <a:blip r:embed="rId3"/>
          <a:srcRect/>
          <a:stretch>
            <a:fillRect/>
          </a:stretch>
        </p:blipFill>
        <p:spPr>
          <a:xfrm>
            <a:off x="0" y="0"/>
            <a:ext cx="9144000" cy="6858000"/>
          </a:xfrm>
        </p:spPr>
      </p:pic>
      <p:sp>
        <p:nvSpPr>
          <p:cNvPr id="19459" name="Rectangle 5"/>
          <p:cNvSpPr>
            <a:spLocks noGrp="1" noChangeArrowheads="1"/>
          </p:cNvSpPr>
          <p:nvPr>
            <p:ph type="body" sz="half" idx="1"/>
          </p:nvPr>
        </p:nvSpPr>
        <p:spPr>
          <a:xfrm>
            <a:off x="0" y="0"/>
            <a:ext cx="4643438" cy="7677150"/>
          </a:xfrm>
        </p:spPr>
        <p:txBody>
          <a:bodyPr/>
          <a:lstStyle/>
          <a:p>
            <a:pPr eaLnBrk="1" hangingPunct="1"/>
            <a:r>
              <a:rPr lang="ru-RU" sz="2800" i="1" smtClean="0">
                <a:solidFill>
                  <a:srgbClr val="FFFF00"/>
                </a:solidFill>
              </a:rPr>
              <a:t>Он так и сказал что «Она мать. Почему же на это нельзя пойти? Знаю с ней и за два миллиона никто не уничтожит». Одного он не понимал: в любом случае были бы рядом с террористами «высокопоставленные» заложники или нет, «Альфа» не пошла бы на штурм и не применила бы оружие, ведь в автобусе находились дети. </a:t>
            </a:r>
          </a:p>
        </p:txBody>
      </p:sp>
      <p:pic>
        <p:nvPicPr>
          <p:cNvPr id="19460" name="Picture 5" descr="F:\Документы\Илья\Школа\Терроризм ПД\Рисунки\10-3.jpg"/>
          <p:cNvPicPr>
            <a:picLocks noChangeAspect="1" noChangeArrowheads="1"/>
          </p:cNvPicPr>
          <p:nvPr/>
        </p:nvPicPr>
        <p:blipFill>
          <a:blip r:embed="rId4"/>
          <a:srcRect/>
          <a:stretch>
            <a:fillRect/>
          </a:stretch>
        </p:blipFill>
        <p:spPr bwMode="auto">
          <a:xfrm>
            <a:off x="4500563" y="1285875"/>
            <a:ext cx="4643437" cy="4143375"/>
          </a:xfrm>
          <a:prstGeom prst="rect">
            <a:avLst/>
          </a:prstGeom>
          <a:noFill/>
          <a:ln w="9525">
            <a:noFill/>
            <a:miter lim="800000"/>
            <a:headEnd/>
            <a:tailEnd/>
          </a:ln>
        </p:spPr>
      </p:pic>
    </p:spTree>
    <p:custDataLst>
      <p:tags r:id="rId1"/>
    </p:custDataLst>
  </p:cSld>
  <p:clrMapOvr>
    <a:masterClrMapping/>
  </p:clrMapOvr>
  <p:transition spd="slow" advClick="0" advTm="33203">
    <p:diamon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5" descr="F:\Документы\Илья\Школа\Терроризм ПД\Рисунки\01.jpg"/>
          <p:cNvPicPr>
            <a:picLocks noChangeAspect="1" noChangeArrowheads="1"/>
          </p:cNvPicPr>
          <p:nvPr/>
        </p:nvPicPr>
        <p:blipFill>
          <a:blip r:embed="rId4"/>
          <a:srcRect/>
          <a:stretch>
            <a:fillRect/>
          </a:stretch>
        </p:blipFill>
        <p:spPr bwMode="auto">
          <a:xfrm>
            <a:off x="0" y="0"/>
            <a:ext cx="9144000" cy="6858000"/>
          </a:xfrm>
          <a:prstGeom prst="rect">
            <a:avLst/>
          </a:prstGeom>
          <a:noFill/>
          <a:ln w="9525">
            <a:noFill/>
            <a:miter lim="800000"/>
            <a:headEnd/>
            <a:tailEnd/>
          </a:ln>
        </p:spPr>
      </p:pic>
      <p:pic>
        <p:nvPicPr>
          <p:cNvPr id="20483" name="Picture 4" descr="D:\обж 10кл\Intro\Bx050\05-1.jpg"/>
          <p:cNvPicPr>
            <a:picLocks noChangeAspect="1" noChangeArrowheads="1"/>
          </p:cNvPicPr>
          <p:nvPr/>
        </p:nvPicPr>
        <p:blipFill>
          <a:blip r:embed="rId5"/>
          <a:srcRect/>
          <a:stretch>
            <a:fillRect/>
          </a:stretch>
        </p:blipFill>
        <p:spPr bwMode="auto">
          <a:xfrm>
            <a:off x="4006850" y="214313"/>
            <a:ext cx="5137150" cy="3429000"/>
          </a:xfrm>
          <a:prstGeom prst="rect">
            <a:avLst/>
          </a:prstGeom>
          <a:noFill/>
          <a:ln w="9525">
            <a:noFill/>
            <a:miter lim="800000"/>
            <a:headEnd/>
            <a:tailEnd/>
          </a:ln>
        </p:spPr>
      </p:pic>
      <p:sp>
        <p:nvSpPr>
          <p:cNvPr id="20484" name="Содержимое 2"/>
          <p:cNvSpPr>
            <a:spLocks noGrp="1"/>
          </p:cNvSpPr>
          <p:nvPr>
            <p:ph idx="1"/>
          </p:nvPr>
        </p:nvSpPr>
        <p:spPr>
          <a:xfrm>
            <a:off x="0" y="0"/>
            <a:ext cx="4572000" cy="6858000"/>
          </a:xfrm>
        </p:spPr>
        <p:txBody>
          <a:bodyPr/>
          <a:lstStyle/>
          <a:p>
            <a:pPr eaLnBrk="1" hangingPunct="1"/>
            <a:r>
              <a:rPr lang="ru-RU" sz="2800" i="1" smtClean="0">
                <a:solidFill>
                  <a:srgbClr val="FFFF00"/>
                </a:solidFill>
              </a:rPr>
              <a:t>В какой-то момент Зайцев не выдержал «…рядом стоит самолёт, работают двигатели, он полностью готов к вылету. Так летите! При чём тут Раиса Максимовна?» Якшиянц выдвинул ещё одно требование: привезти жену и дочь. Действительно, при захвате автобус</a:t>
            </a:r>
          </a:p>
          <a:p>
            <a:pPr eaLnBrk="1" hangingPunct="1">
              <a:buFont typeface="Wingdings" pitchFamily="2" charset="2"/>
              <a:buNone/>
            </a:pPr>
            <a:r>
              <a:rPr lang="ru-RU" sz="2800" i="1" smtClean="0">
                <a:solidFill>
                  <a:srgbClr val="FFFF00"/>
                </a:solidFill>
              </a:rPr>
              <a:t>      </a:t>
            </a:r>
          </a:p>
          <a:p>
            <a:endParaRPr lang="ru-RU" sz="2800" i="1" smtClean="0">
              <a:solidFill>
                <a:srgbClr val="FFFF00"/>
              </a:solidFill>
            </a:endParaRPr>
          </a:p>
        </p:txBody>
      </p:sp>
      <p:pic>
        <p:nvPicPr>
          <p:cNvPr id="20485" name="Picture 6" descr="F:\Документы\Илья\Школа\Терроризм ПД\Рисунки\4-4.jpg"/>
          <p:cNvPicPr>
            <a:picLocks noChangeAspect="1" noChangeArrowheads="1"/>
          </p:cNvPicPr>
          <p:nvPr/>
        </p:nvPicPr>
        <p:blipFill>
          <a:blip r:embed="rId6"/>
          <a:srcRect/>
          <a:stretch>
            <a:fillRect/>
          </a:stretch>
        </p:blipFill>
        <p:spPr bwMode="auto">
          <a:xfrm>
            <a:off x="5429250" y="3643313"/>
            <a:ext cx="3714750" cy="3206750"/>
          </a:xfrm>
          <a:prstGeom prst="rect">
            <a:avLst/>
          </a:prstGeom>
          <a:noFill/>
          <a:ln w="9525">
            <a:noFill/>
            <a:miter lim="800000"/>
            <a:headEnd/>
            <a:tailEnd/>
          </a:ln>
        </p:spPr>
      </p:pic>
    </p:spTree>
    <p:custDataLst>
      <p:tags r:id="rId1"/>
    </p:custDataLst>
  </p:cSld>
  <p:clrMapOvr>
    <a:masterClrMapping/>
  </p:clrMapOvr>
  <p:transition spd="slow" advClick="0" advTm="28047">
    <p:diamon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a:xfrm>
            <a:off x="0" y="0"/>
            <a:ext cx="8286750" cy="6858000"/>
          </a:xfrm>
        </p:spPr>
        <p:txBody>
          <a:bodyPr>
            <a:normAutofit fontScale="92500" lnSpcReduction="20000"/>
          </a:bodyPr>
          <a:lstStyle/>
          <a:p>
            <a:pPr marL="420624" indent="-384048" eaLnBrk="1" fontAlgn="auto" hangingPunct="1">
              <a:lnSpc>
                <a:spcPct val="90000"/>
              </a:lnSpc>
              <a:spcAft>
                <a:spcPts val="0"/>
              </a:spcAft>
              <a:buFont typeface="Wingdings" pitchFamily="2" charset="2"/>
              <a:buNone/>
              <a:defRPr/>
            </a:pPr>
            <a:r>
              <a:rPr lang="ru-RU" sz="3200" i="1" dirty="0">
                <a:solidFill>
                  <a:srgbClr val="FFFF00"/>
                </a:solidFill>
              </a:rPr>
              <a:t>В Орджоникидзе вместе с бандитами находилась его жена Тамара </a:t>
            </a:r>
            <a:r>
              <a:rPr lang="ru-RU" sz="3200" i="1" dirty="0" err="1">
                <a:solidFill>
                  <a:srgbClr val="FFFF00"/>
                </a:solidFill>
              </a:rPr>
              <a:t>Фотаки</a:t>
            </a:r>
            <a:r>
              <a:rPr lang="ru-RU" sz="3200" i="1" dirty="0">
                <a:solidFill>
                  <a:srgbClr val="FFFF00"/>
                </a:solidFill>
              </a:rPr>
              <a:t> с дочерью Эллой. Но по дороге в Минеральные воды она, предчувствуя беду, стала умолять мужа отпустить их: «Павел, нас всех уничтожит! Пожалей ребенка». Тот согласился. Теперь </a:t>
            </a:r>
            <a:r>
              <a:rPr lang="ru-RU" sz="3200" i="1" dirty="0" smtClean="0">
                <a:solidFill>
                  <a:srgbClr val="FFFF00"/>
                </a:solidFill>
              </a:rPr>
              <a:t>Якшиянц </a:t>
            </a:r>
            <a:r>
              <a:rPr lang="ru-RU" sz="3200" i="1" dirty="0">
                <a:solidFill>
                  <a:srgbClr val="FFFF00"/>
                </a:solidFill>
              </a:rPr>
              <a:t>передумал и стал требовать, чтобы они вернулись в автобус. Казалось бы, чего проще! Однако Тамара </a:t>
            </a:r>
            <a:r>
              <a:rPr lang="ru-RU" sz="3200" i="1" dirty="0" err="1">
                <a:solidFill>
                  <a:srgbClr val="FFFF00"/>
                </a:solidFill>
              </a:rPr>
              <a:t>Фотаки</a:t>
            </a:r>
            <a:r>
              <a:rPr lang="ru-RU" sz="3200" i="1" dirty="0">
                <a:solidFill>
                  <a:srgbClr val="FFFF00"/>
                </a:solidFill>
              </a:rPr>
              <a:t> возвращаться отказалась. Уговорить ее не удалось. Все доводы были напрасны: женщина боялась мужа-бандита. И тут произошло то, чего больше всего опасались Зайцев и его товарищи. </a:t>
            </a:r>
            <a:r>
              <a:rPr lang="ru-RU" sz="3200" i="1" dirty="0" smtClean="0">
                <a:solidFill>
                  <a:srgbClr val="FFFF00"/>
                </a:solidFill>
              </a:rPr>
              <a:t>Якшиянц </a:t>
            </a:r>
            <a:r>
              <a:rPr lang="ru-RU" sz="3200" i="1" dirty="0">
                <a:solidFill>
                  <a:srgbClr val="FFFF00"/>
                </a:solidFill>
              </a:rPr>
              <a:t>потребовал помимо бронежилетов семь автоматов. В мировой практики </a:t>
            </a:r>
            <a:r>
              <a:rPr lang="ru-RU" sz="3200" i="1" dirty="0" smtClean="0">
                <a:solidFill>
                  <a:srgbClr val="FFFF00"/>
                </a:solidFill>
              </a:rPr>
              <a:t>не было </a:t>
            </a:r>
            <a:r>
              <a:rPr lang="ru-RU" sz="3200" i="1" dirty="0">
                <a:solidFill>
                  <a:srgbClr val="FFFF00"/>
                </a:solidFill>
              </a:rPr>
              <a:t>случаев выдачи оружия террористам. К чему такой шаг может привести, не трудно догадаться.</a:t>
            </a:r>
          </a:p>
          <a:p>
            <a:pPr marL="420624" indent="-384048" eaLnBrk="1" fontAlgn="auto" hangingPunct="1">
              <a:lnSpc>
                <a:spcPct val="90000"/>
              </a:lnSpc>
              <a:spcAft>
                <a:spcPts val="0"/>
              </a:spcAft>
              <a:buFont typeface="Wingdings 2"/>
              <a:buChar char=""/>
              <a:defRPr/>
            </a:pPr>
            <a:endParaRPr lang="ru-RU" sz="2400" i="1" dirty="0">
              <a:solidFill>
                <a:srgbClr val="FFFF00"/>
              </a:solidFill>
            </a:endParaRPr>
          </a:p>
        </p:txBody>
      </p:sp>
    </p:spTree>
    <p:custDataLst>
      <p:tags r:id="rId1"/>
    </p:custDataLst>
  </p:cSld>
  <p:clrMapOvr>
    <a:masterClrMapping/>
  </p:clrMapOvr>
  <p:transition spd="slow" advClick="0" advTm="54280">
    <p:diamon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5" name="Rectangle 3"/>
          <p:cNvSpPr>
            <a:spLocks noGrp="1" noChangeArrowheads="1"/>
          </p:cNvSpPr>
          <p:nvPr>
            <p:ph type="body" sz="half" idx="4294967295"/>
          </p:nvPr>
        </p:nvSpPr>
        <p:spPr>
          <a:xfrm>
            <a:off x="0" y="1643063"/>
            <a:ext cx="9144000" cy="5214937"/>
          </a:xfrm>
        </p:spPr>
        <p:txBody>
          <a:bodyPr/>
          <a:lstStyle/>
          <a:p>
            <a:pPr eaLnBrk="1" hangingPunct="1">
              <a:buFont typeface="Wingdings" pitchFamily="2" charset="2"/>
              <a:buNone/>
            </a:pPr>
            <a:r>
              <a:rPr lang="ru-RU" sz="2800" i="1" smtClean="0">
                <a:solidFill>
                  <a:srgbClr val="FFFF00"/>
                </a:solidFill>
              </a:rPr>
              <a:t>России выпала сомнительная честь создать опасный претендент. Зайцев попытался отвлечь бандитов от мысли об оружии. В начале он предложил детей отпустить а в заложники взять экипаж самолета, на что Якшиянц ответил: «Экипаж-это первоклассные бойцы, они согласны пожертвовать собой, чтобы выполнить долг перед Родиной. Это я понимаю. Вы должны применить все, чтобы не выпустить нас. Я не верю что просто так отпустите.</a:t>
            </a:r>
          </a:p>
        </p:txBody>
      </p:sp>
      <p:pic>
        <p:nvPicPr>
          <p:cNvPr id="22531" name="Picture 4" descr="F:\Документы\Илья\Школа\Терроризм ПД\Рисунки\БТР застрял.jpg"/>
          <p:cNvPicPr>
            <a:picLocks noChangeAspect="1" noChangeArrowheads="1"/>
          </p:cNvPicPr>
          <p:nvPr/>
        </p:nvPicPr>
        <p:blipFill>
          <a:blip r:embed="rId3"/>
          <a:srcRect/>
          <a:stretch>
            <a:fillRect/>
          </a:stretch>
        </p:blipFill>
        <p:spPr bwMode="auto">
          <a:xfrm>
            <a:off x="642938" y="0"/>
            <a:ext cx="2214562" cy="1500188"/>
          </a:xfrm>
          <a:prstGeom prst="rect">
            <a:avLst/>
          </a:prstGeom>
          <a:noFill/>
          <a:ln w="9525">
            <a:noFill/>
            <a:miter lim="800000"/>
            <a:headEnd/>
            <a:tailEnd/>
          </a:ln>
        </p:spPr>
      </p:pic>
      <p:pic>
        <p:nvPicPr>
          <p:cNvPr id="22532" name="Picture 5" descr="F:\Документы\Илья\Школа\Терроризм ПД\Рисунки\Внимание.jpg"/>
          <p:cNvPicPr>
            <a:picLocks noChangeAspect="1" noChangeArrowheads="1"/>
          </p:cNvPicPr>
          <p:nvPr/>
        </p:nvPicPr>
        <p:blipFill>
          <a:blip r:embed="rId4"/>
          <a:srcRect/>
          <a:stretch>
            <a:fillRect/>
          </a:stretch>
        </p:blipFill>
        <p:spPr bwMode="auto">
          <a:xfrm>
            <a:off x="5715000" y="0"/>
            <a:ext cx="2762250" cy="1571625"/>
          </a:xfrm>
          <a:prstGeom prst="rect">
            <a:avLst/>
          </a:prstGeom>
          <a:noFill/>
          <a:ln w="9525">
            <a:noFill/>
            <a:miter lim="800000"/>
            <a:headEnd/>
            <a:tailEnd/>
          </a:ln>
        </p:spPr>
      </p:pic>
      <p:pic>
        <p:nvPicPr>
          <p:cNvPr id="22533" name="Picture 6" descr="F:\Документы\Илья\Школа\Терроризм ПД\Рисунки\Канализационная труба.jpg"/>
          <p:cNvPicPr>
            <a:picLocks noChangeAspect="1" noChangeArrowheads="1"/>
          </p:cNvPicPr>
          <p:nvPr/>
        </p:nvPicPr>
        <p:blipFill>
          <a:blip r:embed="rId5"/>
          <a:srcRect/>
          <a:stretch>
            <a:fillRect/>
          </a:stretch>
        </p:blipFill>
        <p:spPr bwMode="auto">
          <a:xfrm>
            <a:off x="2928938" y="0"/>
            <a:ext cx="2779712" cy="1714500"/>
          </a:xfrm>
          <a:prstGeom prst="rect">
            <a:avLst/>
          </a:prstGeom>
          <a:noFill/>
          <a:ln w="9525">
            <a:noFill/>
            <a:miter lim="800000"/>
            <a:headEnd/>
            <a:tailEnd/>
          </a:ln>
        </p:spPr>
      </p:pic>
    </p:spTree>
    <p:custDataLst>
      <p:tags r:id="rId1"/>
    </p:custDataLst>
  </p:cSld>
  <p:clrMapOvr>
    <a:masterClrMapping/>
  </p:clrMapOvr>
  <p:transition spd="slow" advClick="0" advTm="37704">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dissolve">
                                      <p:cBhvr>
                                        <p:cTn id="7" dur="500"/>
                                        <p:tgtEl>
                                          <p:spTgt spid="184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5" descr="F:\Документы\Илья\Школа\Терроризм ПД\Рисунки\01.jpg"/>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47115" name="Rectangle 11"/>
          <p:cNvSpPr>
            <a:spLocks noGrp="1" noChangeArrowheads="1"/>
          </p:cNvSpPr>
          <p:nvPr>
            <p:ph idx="1"/>
          </p:nvPr>
        </p:nvSpPr>
        <p:spPr>
          <a:xfrm>
            <a:off x="0" y="0"/>
            <a:ext cx="6929438" cy="6858000"/>
          </a:xfrm>
        </p:spPr>
        <p:txBody>
          <a:bodyPr>
            <a:normAutofit fontScale="92500"/>
          </a:bodyPr>
          <a:lstStyle/>
          <a:p>
            <a:pPr marL="420624" indent="-384048" eaLnBrk="1" fontAlgn="auto" hangingPunct="1">
              <a:spcAft>
                <a:spcPts val="0"/>
              </a:spcAft>
              <a:buFont typeface="Wingdings 2"/>
              <a:buChar char=""/>
              <a:defRPr/>
            </a:pPr>
            <a:r>
              <a:rPr lang="ru-RU" sz="2800" i="1" dirty="0">
                <a:solidFill>
                  <a:srgbClr val="FFFF00"/>
                </a:solidFill>
              </a:rPr>
              <a:t>В этот момент Валерий Бочков и Юрий Кирсанов принесли к трапу три мешка с долларами. Кинули один и потребовали </a:t>
            </a:r>
            <a:r>
              <a:rPr lang="ru-RU" sz="2800" i="1" dirty="0" smtClean="0">
                <a:solidFill>
                  <a:srgbClr val="FFFF00"/>
                </a:solidFill>
              </a:rPr>
              <a:t>Шереметьева</a:t>
            </a:r>
            <a:r>
              <a:rPr lang="ru-RU" sz="2800" i="1" dirty="0">
                <a:solidFill>
                  <a:srgbClr val="FFFF00"/>
                </a:solidFill>
              </a:rPr>
              <a:t>, потом бросили второй мешок, третий. Но террористы не спешили освобождать заложника. «Не хочет Шереметьев выходить, понял?» - нагло заявил Павел </a:t>
            </a:r>
            <a:r>
              <a:rPr lang="ru-RU" sz="2800" i="1" dirty="0" smtClean="0">
                <a:solidFill>
                  <a:srgbClr val="FFFF00"/>
                </a:solidFill>
              </a:rPr>
              <a:t>Якшиянц. </a:t>
            </a:r>
            <a:r>
              <a:rPr lang="ru-RU" sz="2800" i="1" dirty="0">
                <a:solidFill>
                  <a:srgbClr val="FFFF00"/>
                </a:solidFill>
              </a:rPr>
              <a:t>«Ах ты, </a:t>
            </a:r>
            <a:r>
              <a:rPr lang="ru-RU" sz="2800" i="1" dirty="0" smtClean="0">
                <a:solidFill>
                  <a:srgbClr val="FFFF00"/>
                </a:solidFill>
              </a:rPr>
              <a:t>поддонок, </a:t>
            </a:r>
            <a:r>
              <a:rPr lang="ru-RU" sz="2800" i="1" dirty="0">
                <a:solidFill>
                  <a:srgbClr val="FFFF00"/>
                </a:solidFill>
              </a:rPr>
              <a:t>да тебе совсем нельзя верить! Веди мне Шереметьева, я с ним поговорю», взорвался Бочков. Террористы растерялись от неожиданности и отпустили Шереметьева из самолета. Бочков потребовал вернуть и автомат. Бандиты выбросали оружие на взлетную полосу.</a:t>
            </a:r>
          </a:p>
        </p:txBody>
      </p:sp>
      <p:pic>
        <p:nvPicPr>
          <p:cNvPr id="23556" name="Picture 5" descr="F:\Документы\Илья\Матрица\й.JPG"/>
          <p:cNvPicPr>
            <a:picLocks noChangeAspect="1" noChangeArrowheads="1"/>
          </p:cNvPicPr>
          <p:nvPr/>
        </p:nvPicPr>
        <p:blipFill>
          <a:blip r:embed="rId4"/>
          <a:srcRect/>
          <a:stretch>
            <a:fillRect/>
          </a:stretch>
        </p:blipFill>
        <p:spPr bwMode="auto">
          <a:xfrm>
            <a:off x="6888163" y="0"/>
            <a:ext cx="2255837" cy="5413375"/>
          </a:xfrm>
          <a:prstGeom prst="rect">
            <a:avLst/>
          </a:prstGeom>
          <a:noFill/>
          <a:ln w="9525">
            <a:noFill/>
            <a:miter lim="800000"/>
            <a:headEnd/>
            <a:tailEnd/>
          </a:ln>
        </p:spPr>
      </p:pic>
    </p:spTree>
    <p:custDataLst>
      <p:tags r:id="rId1"/>
    </p:custDataLst>
  </p:cSld>
  <p:clrMapOvr>
    <a:masterClrMapping/>
  </p:clrMapOvr>
  <p:transition spd="slow" advClick="0" advTm="47609">
    <p:diamon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5" descr="F:\Документы\Илья\Школа\Терроризм ПД\Рисунки\01.jpg"/>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24579" name="Rectangle 3"/>
          <p:cNvSpPr>
            <a:spLocks noGrp="1" noChangeArrowheads="1"/>
          </p:cNvSpPr>
          <p:nvPr>
            <p:ph idx="1"/>
          </p:nvPr>
        </p:nvSpPr>
        <p:spPr>
          <a:xfrm>
            <a:off x="0" y="-142875"/>
            <a:ext cx="5572125" cy="7000875"/>
          </a:xfrm>
        </p:spPr>
        <p:txBody>
          <a:bodyPr/>
          <a:lstStyle/>
          <a:p>
            <a:pPr eaLnBrk="1" hangingPunct="1">
              <a:lnSpc>
                <a:spcPct val="80000"/>
              </a:lnSpc>
            </a:pPr>
            <a:r>
              <a:rPr lang="ru-RU" sz="2400" i="1" smtClean="0">
                <a:solidFill>
                  <a:srgbClr val="FFFF00"/>
                </a:solidFill>
              </a:rPr>
              <a:t>Когда самолет стал выруливать на старт, «Альфовфцы» не поверили своим глазам. Они были убеждены, что террористов не выпустят из страны. Некоторые горячие головы рвались наказать террористов, но Зайцев запретил, он знал, что к этому времени власти Израиля согласились выдать бандитов. Лишний раз рисковать жизнями людей не имело смысла. В Израиле местные власти приказали террористам освободить экипаж и немедленно сдаться. У них отобрали автоматы. Бандиты испытали шок. Такого приема они не ожидали, все надежды рухнули. Те от денег отказались и препроводили преступников в тюрьму Абу-Кибир. Бандитов привезли на поле аэродрома с завязанными глазами. </a:t>
            </a:r>
          </a:p>
        </p:txBody>
      </p:sp>
      <p:pic>
        <p:nvPicPr>
          <p:cNvPr id="24580" name="Picture 4" descr="D:\обж 10кл\Intro\bx046\PIC038.JPG"/>
          <p:cNvPicPr>
            <a:picLocks noChangeAspect="1" noChangeArrowheads="1"/>
          </p:cNvPicPr>
          <p:nvPr/>
        </p:nvPicPr>
        <p:blipFill>
          <a:blip r:embed="rId4"/>
          <a:srcRect/>
          <a:stretch>
            <a:fillRect/>
          </a:stretch>
        </p:blipFill>
        <p:spPr bwMode="auto">
          <a:xfrm>
            <a:off x="5357813" y="357188"/>
            <a:ext cx="3786187" cy="2357437"/>
          </a:xfrm>
          <a:prstGeom prst="rect">
            <a:avLst/>
          </a:prstGeom>
          <a:noFill/>
          <a:ln w="9525">
            <a:noFill/>
            <a:miter lim="800000"/>
            <a:headEnd/>
            <a:tailEnd/>
          </a:ln>
        </p:spPr>
      </p:pic>
      <p:pic>
        <p:nvPicPr>
          <p:cNvPr id="24581" name="Picture 8" descr="F:\Документы\Илья\Школа\Терроризм ПД\Рисунки\Канализационная труба.jpg"/>
          <p:cNvPicPr>
            <a:picLocks noChangeAspect="1" noChangeArrowheads="1"/>
          </p:cNvPicPr>
          <p:nvPr/>
        </p:nvPicPr>
        <p:blipFill>
          <a:blip r:embed="rId5"/>
          <a:srcRect/>
          <a:stretch>
            <a:fillRect/>
          </a:stretch>
        </p:blipFill>
        <p:spPr bwMode="auto">
          <a:xfrm>
            <a:off x="5429250" y="3357563"/>
            <a:ext cx="3714750" cy="3238500"/>
          </a:xfrm>
          <a:prstGeom prst="rect">
            <a:avLst/>
          </a:prstGeom>
          <a:noFill/>
          <a:ln w="9525">
            <a:noFill/>
            <a:miter lim="800000"/>
            <a:headEnd/>
            <a:tailEnd/>
          </a:ln>
        </p:spPr>
      </p:pic>
    </p:spTree>
    <p:custDataLst>
      <p:tags r:id="rId1"/>
    </p:custDataLst>
  </p:cSld>
  <p:clrMapOvr>
    <a:masterClrMapping/>
  </p:clrMapOvr>
  <p:transition spd="slow" advClick="0" advTm="54360">
    <p:diamon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5" descr="clip_image004"/>
          <p:cNvPicPr>
            <a:picLocks noChangeAspect="1" noChangeArrowheads="1"/>
          </p:cNvPicPr>
          <p:nvPr/>
        </p:nvPicPr>
        <p:blipFill>
          <a:blip r:embed="rId4"/>
          <a:srcRect/>
          <a:stretch>
            <a:fillRect/>
          </a:stretch>
        </p:blipFill>
        <p:spPr bwMode="auto">
          <a:xfrm>
            <a:off x="5072063" y="4286250"/>
            <a:ext cx="4071937" cy="2571750"/>
          </a:xfrm>
          <a:prstGeom prst="rect">
            <a:avLst/>
          </a:prstGeom>
          <a:noFill/>
          <a:ln w="9525">
            <a:noFill/>
            <a:miter lim="800000"/>
            <a:headEnd/>
            <a:tailEnd/>
          </a:ln>
        </p:spPr>
      </p:pic>
      <p:pic>
        <p:nvPicPr>
          <p:cNvPr id="25603" name="Picture 4" descr="F:\Документы\Илья\Школа\Терроризм ПД\Рисунки\Ниндзя.jpg"/>
          <p:cNvPicPr>
            <a:picLocks noChangeAspect="1" noChangeArrowheads="1"/>
          </p:cNvPicPr>
          <p:nvPr/>
        </p:nvPicPr>
        <p:blipFill>
          <a:blip r:embed="rId5"/>
          <a:srcRect/>
          <a:stretch>
            <a:fillRect/>
          </a:stretch>
        </p:blipFill>
        <p:spPr bwMode="auto">
          <a:xfrm>
            <a:off x="5143500" y="0"/>
            <a:ext cx="4000500" cy="4286250"/>
          </a:xfrm>
          <a:prstGeom prst="rect">
            <a:avLst/>
          </a:prstGeom>
          <a:noFill/>
          <a:ln w="9525">
            <a:noFill/>
            <a:miter lim="800000"/>
            <a:headEnd/>
            <a:tailEnd/>
          </a:ln>
        </p:spPr>
      </p:pic>
      <p:pic>
        <p:nvPicPr>
          <p:cNvPr id="25604" name="Picture 5" descr="F:\Документы\Илья\Школа\Терроризм ПД\Рисунки\Водопой.jpg"/>
          <p:cNvPicPr>
            <a:picLocks noChangeAspect="1" noChangeArrowheads="1"/>
          </p:cNvPicPr>
          <p:nvPr/>
        </p:nvPicPr>
        <p:blipFill>
          <a:blip r:embed="rId6"/>
          <a:srcRect/>
          <a:stretch>
            <a:fillRect/>
          </a:stretch>
        </p:blipFill>
        <p:spPr bwMode="auto">
          <a:xfrm>
            <a:off x="0" y="3500438"/>
            <a:ext cx="5051425" cy="3357562"/>
          </a:xfrm>
          <a:prstGeom prst="rect">
            <a:avLst/>
          </a:prstGeom>
          <a:noFill/>
          <a:ln w="9525">
            <a:noFill/>
            <a:miter lim="800000"/>
            <a:headEnd/>
            <a:tailEnd/>
          </a:ln>
        </p:spPr>
      </p:pic>
      <p:pic>
        <p:nvPicPr>
          <p:cNvPr id="25605" name="Picture 5" descr="PIC035"/>
          <p:cNvPicPr>
            <a:picLocks noChangeAspect="1" noChangeArrowheads="1"/>
          </p:cNvPicPr>
          <p:nvPr/>
        </p:nvPicPr>
        <p:blipFill>
          <a:blip r:embed="rId7"/>
          <a:srcRect/>
          <a:stretch>
            <a:fillRect/>
          </a:stretch>
        </p:blipFill>
        <p:spPr bwMode="auto">
          <a:xfrm>
            <a:off x="0" y="0"/>
            <a:ext cx="5143500" cy="3500438"/>
          </a:xfrm>
          <a:prstGeom prst="rect">
            <a:avLst/>
          </a:prstGeom>
          <a:noFill/>
          <a:ln w="9525">
            <a:noFill/>
            <a:miter lim="800000"/>
            <a:headEnd/>
            <a:tailEnd/>
          </a:ln>
        </p:spPr>
      </p:pic>
      <p:sp>
        <p:nvSpPr>
          <p:cNvPr id="25606" name="Rectangle 3"/>
          <p:cNvSpPr>
            <a:spLocks noGrp="1" noChangeArrowheads="1"/>
          </p:cNvSpPr>
          <p:nvPr>
            <p:ph idx="1"/>
          </p:nvPr>
        </p:nvSpPr>
        <p:spPr>
          <a:xfrm>
            <a:off x="0" y="0"/>
            <a:ext cx="9144000" cy="6858000"/>
          </a:xfrm>
        </p:spPr>
        <p:txBody>
          <a:bodyPr/>
          <a:lstStyle/>
          <a:p>
            <a:pPr eaLnBrk="1" hangingPunct="1"/>
            <a:r>
              <a:rPr lang="ru-RU" sz="2800" b="1" i="1" smtClean="0">
                <a:solidFill>
                  <a:schemeClr val="tx2"/>
                </a:solidFill>
              </a:rPr>
              <a:t>У трапа самолета, их принимали 2 сотрудника спецназа КГБ. Ту-154 израильтяне отдали представителям нашей страны оружие и деньги. Через несколько часов Ту-154 и Ил-76 приземлились в Москве.</a:t>
            </a:r>
            <a:br>
              <a:rPr lang="ru-RU" sz="2800" b="1" i="1" smtClean="0">
                <a:solidFill>
                  <a:schemeClr val="tx2"/>
                </a:solidFill>
              </a:rPr>
            </a:br>
            <a:r>
              <a:rPr lang="ru-RU" sz="2800" b="1" i="1" smtClean="0">
                <a:solidFill>
                  <a:schemeClr val="tx2"/>
                </a:solidFill>
              </a:rPr>
              <a:t>История о захвате детей прогремела на всю страну. О ней много писала пресса. По горячим следам были сняты два фильма: документальные – «Заложники из 4 «Г»», и художественный – «Взбесившейся автобус». Павлу Яшкину приговорили к 15 годам лишения свободы, а других бандитов к 14 годам лишения свободы.</a:t>
            </a:r>
          </a:p>
        </p:txBody>
      </p:sp>
    </p:spTree>
    <p:custDataLst>
      <p:tags r:id="rId1"/>
    </p:custDataLst>
  </p:cSld>
  <p:clrMapOvr>
    <a:masterClrMapping/>
  </p:clrMapOvr>
  <p:transition spd="slow" advClick="0" advTm="36108">
    <p:diamon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5" descr="F:\Документы\{24EE9979-21E0-45C4-918C-15FC178DC36E}.gif"/>
          <p:cNvPicPr>
            <a:picLocks noChangeAspect="1" noChangeArrowheads="1"/>
          </p:cNvPicPr>
          <p:nvPr/>
        </p:nvPicPr>
        <p:blipFill>
          <a:blip r:embed="rId2"/>
          <a:srcRect/>
          <a:stretch>
            <a:fillRect/>
          </a:stretch>
        </p:blipFill>
        <p:spPr bwMode="auto">
          <a:xfrm>
            <a:off x="2714625" y="0"/>
            <a:ext cx="3724275" cy="4629150"/>
          </a:xfrm>
          <a:prstGeom prst="rect">
            <a:avLst/>
          </a:prstGeom>
          <a:noFill/>
          <a:ln w="9525">
            <a:noFill/>
            <a:miter lim="800000"/>
            <a:headEnd/>
            <a:tailEnd/>
          </a:ln>
        </p:spPr>
      </p:pic>
      <p:sp>
        <p:nvSpPr>
          <p:cNvPr id="26627" name="Rectangle 2"/>
          <p:cNvSpPr>
            <a:spLocks noGrp="1" noChangeArrowheads="1"/>
          </p:cNvSpPr>
          <p:nvPr>
            <p:ph type="title"/>
          </p:nvPr>
        </p:nvSpPr>
        <p:spPr>
          <a:xfrm>
            <a:off x="0" y="4071938"/>
            <a:ext cx="9144000" cy="2786062"/>
          </a:xfrm>
        </p:spPr>
        <p:txBody>
          <a:bodyPr/>
          <a:lstStyle/>
          <a:p>
            <a:pPr algn="ctr" eaLnBrk="1" hangingPunct="1"/>
            <a:r>
              <a:rPr lang="ru-RU" b="1" smtClean="0">
                <a:solidFill>
                  <a:schemeClr val="bg1"/>
                </a:solidFill>
              </a:rPr>
              <a:t>Наиболее известные международные террористические организации</a:t>
            </a:r>
          </a:p>
        </p:txBody>
      </p:sp>
    </p:spTree>
  </p:cSld>
  <p:clrMapOvr>
    <a:masterClrMapping/>
  </p:clrMapOvr>
  <p:transition spd="slow" advClick="0" advTm="6484">
    <p:newsfla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4" descr="08-1"/>
          <p:cNvPicPr>
            <a:picLocks noChangeAspect="1" noChangeArrowheads="1"/>
          </p:cNvPicPr>
          <p:nvPr/>
        </p:nvPicPr>
        <p:blipFill>
          <a:blip r:embed="rId3"/>
          <a:srcRect/>
          <a:stretch>
            <a:fillRect/>
          </a:stretch>
        </p:blipFill>
        <p:spPr bwMode="auto">
          <a:xfrm>
            <a:off x="5743575" y="0"/>
            <a:ext cx="3400425" cy="3141663"/>
          </a:xfrm>
          <a:prstGeom prst="rect">
            <a:avLst/>
          </a:prstGeom>
          <a:noFill/>
          <a:ln w="9525">
            <a:noFill/>
            <a:miter lim="800000"/>
            <a:headEnd/>
            <a:tailEnd/>
          </a:ln>
        </p:spPr>
      </p:pic>
      <p:sp>
        <p:nvSpPr>
          <p:cNvPr id="27651" name="Rectangle 2"/>
          <p:cNvSpPr>
            <a:spLocks noGrp="1" noChangeArrowheads="1"/>
          </p:cNvSpPr>
          <p:nvPr>
            <p:ph type="title"/>
          </p:nvPr>
        </p:nvSpPr>
        <p:spPr>
          <a:xfrm flipH="1">
            <a:off x="0" y="0"/>
            <a:ext cx="5786438" cy="1143000"/>
          </a:xfrm>
        </p:spPr>
        <p:txBody>
          <a:bodyPr/>
          <a:lstStyle/>
          <a:p>
            <a:pPr algn="ctr" eaLnBrk="1" hangingPunct="1"/>
            <a:r>
              <a:rPr lang="ru-RU" sz="7200" b="1" smtClean="0">
                <a:solidFill>
                  <a:schemeClr val="bg1"/>
                </a:solidFill>
              </a:rPr>
              <a:t>Аль-Кайда</a:t>
            </a:r>
          </a:p>
        </p:txBody>
      </p:sp>
      <p:sp>
        <p:nvSpPr>
          <p:cNvPr id="27652" name="Rectangle 3"/>
          <p:cNvSpPr>
            <a:spLocks noGrp="1" noChangeArrowheads="1"/>
          </p:cNvSpPr>
          <p:nvPr>
            <p:ph idx="1"/>
          </p:nvPr>
        </p:nvSpPr>
        <p:spPr>
          <a:xfrm>
            <a:off x="0" y="1071563"/>
            <a:ext cx="5715000" cy="5786437"/>
          </a:xfrm>
        </p:spPr>
        <p:txBody>
          <a:bodyPr/>
          <a:lstStyle/>
          <a:p>
            <a:pPr eaLnBrk="1" hangingPunct="1"/>
            <a:r>
              <a:rPr lang="ru-RU" sz="3200" i="1" smtClean="0"/>
              <a:t>также известная как «Каеда», «База», «Исламская армия», «Всемирный исламский фронт джихада против евреев и крестоносцев», «Исламская армия за освобождение святых мест», «Организация Усам Бен Ладен», «Фонд Исламского спасения».</a:t>
            </a:r>
          </a:p>
        </p:txBody>
      </p:sp>
    </p:spTree>
    <p:custDataLst>
      <p:tags r:id="rId1"/>
    </p:custDataLst>
  </p:cSld>
  <p:clrMapOvr>
    <a:masterClrMapping/>
  </p:clrMapOvr>
  <p:transition spd="slow" advClick="0" advTm="22999">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5" descr="F:\Документы\Илья\Школа\Терроризм ПД\Рисунки\01.jpg"/>
          <p:cNvPicPr>
            <a:picLocks noChangeAspect="1" noChangeArrowheads="1"/>
          </p:cNvPicPr>
          <p:nvPr/>
        </p:nvPicPr>
        <p:blipFill>
          <a:blip r:embed="rId3"/>
          <a:srcRect/>
          <a:stretch>
            <a:fillRect/>
          </a:stretch>
        </p:blipFill>
        <p:spPr bwMode="auto">
          <a:xfrm>
            <a:off x="0" y="1428750"/>
            <a:ext cx="9144000" cy="5429250"/>
          </a:xfrm>
          <a:prstGeom prst="rect">
            <a:avLst/>
          </a:prstGeom>
          <a:noFill/>
          <a:ln w="9525">
            <a:noFill/>
            <a:miter lim="800000"/>
            <a:headEnd/>
            <a:tailEnd/>
          </a:ln>
        </p:spPr>
      </p:pic>
      <p:pic>
        <p:nvPicPr>
          <p:cNvPr id="10243" name="Picture 5" descr="08-1"/>
          <p:cNvPicPr>
            <a:picLocks noChangeAspect="1" noChangeArrowheads="1"/>
          </p:cNvPicPr>
          <p:nvPr/>
        </p:nvPicPr>
        <p:blipFill>
          <a:blip r:embed="rId4"/>
          <a:srcRect/>
          <a:stretch>
            <a:fillRect/>
          </a:stretch>
        </p:blipFill>
        <p:spPr bwMode="auto">
          <a:xfrm>
            <a:off x="5072063" y="1714500"/>
            <a:ext cx="4071937" cy="4500563"/>
          </a:xfrm>
          <a:prstGeom prst="rect">
            <a:avLst/>
          </a:prstGeom>
          <a:noFill/>
          <a:ln w="9525">
            <a:noFill/>
            <a:miter lim="800000"/>
            <a:headEnd/>
            <a:tailEnd/>
          </a:ln>
        </p:spPr>
      </p:pic>
      <p:sp>
        <p:nvSpPr>
          <p:cNvPr id="10244" name="Rectangle 2"/>
          <p:cNvSpPr>
            <a:spLocks noGrp="1" noChangeArrowheads="1"/>
          </p:cNvSpPr>
          <p:nvPr>
            <p:ph type="title"/>
          </p:nvPr>
        </p:nvSpPr>
        <p:spPr/>
        <p:txBody>
          <a:bodyPr/>
          <a:lstStyle/>
          <a:p>
            <a:pPr algn="ctr" eaLnBrk="1" hangingPunct="1"/>
            <a:r>
              <a:rPr lang="ru-RU" sz="3600" b="1" smtClean="0">
                <a:solidFill>
                  <a:schemeClr val="bg1"/>
                </a:solidFill>
              </a:rPr>
              <a:t>Дело о захвате автобуса в Минеральных Водах</a:t>
            </a:r>
          </a:p>
        </p:txBody>
      </p:sp>
      <p:sp>
        <p:nvSpPr>
          <p:cNvPr id="10245" name="Rectangle 3"/>
          <p:cNvSpPr>
            <a:spLocks noGrp="1" noChangeArrowheads="1"/>
          </p:cNvSpPr>
          <p:nvPr>
            <p:ph idx="1"/>
          </p:nvPr>
        </p:nvSpPr>
        <p:spPr>
          <a:xfrm>
            <a:off x="-500063" y="1428750"/>
            <a:ext cx="5643563" cy="5429250"/>
          </a:xfrm>
        </p:spPr>
        <p:txBody>
          <a:bodyPr/>
          <a:lstStyle/>
          <a:p>
            <a:pPr eaLnBrk="1" hangingPunct="1">
              <a:lnSpc>
                <a:spcPct val="80000"/>
              </a:lnSpc>
            </a:pPr>
            <a:r>
              <a:rPr lang="ru-RU" sz="3200" i="1" smtClean="0">
                <a:solidFill>
                  <a:srgbClr val="FFFF00"/>
                </a:solidFill>
              </a:rPr>
              <a:t>Это случилось 1 декабря 1988 года. Четверо вооружённых бандитов захватили в городе Орджоникидзе автобус с 32 учениками 4-ого класса и учительницей Натальей Ефимовой. Они потребовали в обмен на заложников крупную сумму денег в иностранной валюте и самолет для вылита за рубеж. </a:t>
            </a:r>
          </a:p>
        </p:txBody>
      </p:sp>
    </p:spTree>
    <p:custDataLst>
      <p:tags r:id="rId1"/>
    </p:custDataLst>
  </p:cSld>
  <p:clrMapOvr>
    <a:masterClrMapping/>
  </p:clrMapOvr>
  <p:transition spd="slow" advClick="0" advTm="21968">
    <p:diamon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0" y="285750"/>
            <a:ext cx="8615363" cy="736600"/>
          </a:xfrm>
        </p:spPr>
        <p:txBody>
          <a:bodyPr/>
          <a:lstStyle/>
          <a:p>
            <a:pPr algn="ctr" eaLnBrk="1" hangingPunct="1"/>
            <a:r>
              <a:rPr lang="ru-RU" sz="7200" b="1" smtClean="0">
                <a:solidFill>
                  <a:schemeClr val="bg1"/>
                </a:solidFill>
              </a:rPr>
              <a:t>Аум Синрикё</a:t>
            </a:r>
          </a:p>
        </p:txBody>
      </p:sp>
      <p:sp>
        <p:nvSpPr>
          <p:cNvPr id="28675" name="Rectangle 3"/>
          <p:cNvSpPr>
            <a:spLocks noGrp="1" noChangeArrowheads="1"/>
          </p:cNvSpPr>
          <p:nvPr>
            <p:ph idx="1"/>
          </p:nvPr>
        </p:nvSpPr>
        <p:spPr>
          <a:xfrm>
            <a:off x="0" y="1214438"/>
            <a:ext cx="9144000" cy="5643562"/>
          </a:xfrm>
        </p:spPr>
        <p:txBody>
          <a:bodyPr/>
          <a:lstStyle/>
          <a:p>
            <a:pPr eaLnBrk="1" hangingPunct="1"/>
            <a:r>
              <a:rPr lang="ru-RU" sz="4000" i="1" smtClean="0"/>
              <a:t>Также известная как «Высшая истина Аум».</a:t>
            </a:r>
          </a:p>
          <a:p>
            <a:pPr eaLnBrk="1" hangingPunct="1"/>
            <a:r>
              <a:rPr lang="ru-RU" sz="4000" i="1" smtClean="0"/>
              <a:t>Организация басков за родину и свободу (ЭТА),</a:t>
            </a:r>
          </a:p>
          <a:p>
            <a:pPr eaLnBrk="1" hangingPunct="1"/>
            <a:r>
              <a:rPr lang="ru-RU" sz="4000" i="1" smtClean="0"/>
              <a:t>или «Отечество и свобода басков», также известная как «Эускади а аскатасуна».</a:t>
            </a:r>
          </a:p>
        </p:txBody>
      </p:sp>
    </p:spTree>
    <p:custDataLst>
      <p:tags r:id="rId1"/>
    </p:custDataLst>
  </p:cSld>
  <p:clrMapOvr>
    <a:masterClrMapping/>
  </p:clrMapOvr>
  <p:transition spd="slow" advClick="0" advTm="16139">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0" y="0"/>
            <a:ext cx="9144000" cy="1571625"/>
          </a:xfrm>
        </p:spPr>
        <p:txBody>
          <a:bodyPr/>
          <a:lstStyle/>
          <a:p>
            <a:pPr algn="ctr" eaLnBrk="1" hangingPunct="1"/>
            <a:r>
              <a:rPr lang="ru-RU" sz="4400" b="1" smtClean="0">
                <a:solidFill>
                  <a:schemeClr val="bg1"/>
                </a:solidFill>
              </a:rPr>
              <a:t>Тигры освобождения Тамиль Элама</a:t>
            </a:r>
          </a:p>
        </p:txBody>
      </p:sp>
      <p:sp>
        <p:nvSpPr>
          <p:cNvPr id="29699" name="Rectangle 3"/>
          <p:cNvSpPr>
            <a:spLocks noGrp="1" noChangeArrowheads="1"/>
          </p:cNvSpPr>
          <p:nvPr>
            <p:ph idx="1"/>
          </p:nvPr>
        </p:nvSpPr>
        <p:spPr>
          <a:xfrm>
            <a:off x="0" y="1500188"/>
            <a:ext cx="9144000" cy="5357812"/>
          </a:xfrm>
        </p:spPr>
        <p:txBody>
          <a:bodyPr/>
          <a:lstStyle/>
          <a:p>
            <a:pPr eaLnBrk="1" hangingPunct="1"/>
            <a:r>
              <a:rPr lang="ru-RU" sz="4000" i="1" smtClean="0"/>
              <a:t>Также известная как «Тамильские тигры», «Группа Эллалан». Иногда действует под прикрытием таких организаций, как «Всемирное тамильское движение», Федерация ассоциаций канадских тамилов», «Группа Сангиллан».</a:t>
            </a:r>
          </a:p>
        </p:txBody>
      </p:sp>
    </p:spTree>
    <p:custDataLst>
      <p:tags r:id="rId1"/>
    </p:custDataLst>
  </p:cSld>
  <p:clrMapOvr>
    <a:masterClrMapping/>
  </p:clrMapOvr>
  <p:transition spd="slow" advClick="0" advTm="24142">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0" y="0"/>
            <a:ext cx="9144000" cy="1041400"/>
          </a:xfrm>
        </p:spPr>
        <p:txBody>
          <a:bodyPr/>
          <a:lstStyle/>
          <a:p>
            <a:pPr algn="ctr" eaLnBrk="1" hangingPunct="1"/>
            <a:r>
              <a:rPr lang="ru-RU" sz="7200" b="1" smtClean="0">
                <a:solidFill>
                  <a:schemeClr val="bg1"/>
                </a:solidFill>
              </a:rPr>
              <a:t>Хамас</a:t>
            </a:r>
          </a:p>
        </p:txBody>
      </p:sp>
      <p:sp>
        <p:nvSpPr>
          <p:cNvPr id="30723" name="Rectangle 3"/>
          <p:cNvSpPr>
            <a:spLocks noGrp="1" noChangeArrowheads="1"/>
          </p:cNvSpPr>
          <p:nvPr>
            <p:ph idx="1"/>
          </p:nvPr>
        </p:nvSpPr>
        <p:spPr>
          <a:xfrm>
            <a:off x="0" y="981075"/>
            <a:ext cx="9144000" cy="5876925"/>
          </a:xfrm>
        </p:spPr>
        <p:txBody>
          <a:bodyPr/>
          <a:lstStyle/>
          <a:p>
            <a:pPr eaLnBrk="1" hangingPunct="1"/>
            <a:r>
              <a:rPr lang="ru-RU" sz="4000" i="1" smtClean="0"/>
              <a:t>(Движение исламского сопротивления), также известная как «Харакат аль-мухавама аль-исламия», «Студенты инженерного профиля», подразделения «Яхья Айяш».</a:t>
            </a:r>
          </a:p>
        </p:txBody>
      </p:sp>
    </p:spTree>
    <p:custDataLst>
      <p:tags r:id="rId1"/>
    </p:custDataLst>
  </p:cSld>
  <p:clrMapOvr>
    <a:masterClrMapping/>
  </p:clrMapOvr>
  <p:transition spd="slow" advClick="0" advTm="18125">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0" y="0"/>
            <a:ext cx="9144000" cy="828675"/>
          </a:xfrm>
        </p:spPr>
        <p:txBody>
          <a:bodyPr/>
          <a:lstStyle/>
          <a:p>
            <a:pPr algn="ctr" eaLnBrk="1" hangingPunct="1"/>
            <a:r>
              <a:rPr lang="ru-RU" sz="7200" b="1" smtClean="0">
                <a:solidFill>
                  <a:schemeClr val="bg1"/>
                </a:solidFill>
              </a:rPr>
              <a:t>Хезболла</a:t>
            </a:r>
          </a:p>
        </p:txBody>
      </p:sp>
      <p:sp>
        <p:nvSpPr>
          <p:cNvPr id="31747" name="Rectangle 3"/>
          <p:cNvSpPr>
            <a:spLocks noGrp="1" noChangeArrowheads="1"/>
          </p:cNvSpPr>
          <p:nvPr>
            <p:ph idx="1"/>
          </p:nvPr>
        </p:nvSpPr>
        <p:spPr>
          <a:xfrm>
            <a:off x="0" y="836613"/>
            <a:ext cx="9144000" cy="6021387"/>
          </a:xfrm>
        </p:spPr>
        <p:txBody>
          <a:bodyPr/>
          <a:lstStyle/>
          <a:p>
            <a:pPr eaLnBrk="1" hangingPunct="1"/>
            <a:r>
              <a:rPr lang="ru-RU" sz="3200" i="1" smtClean="0"/>
              <a:t>(«Партия Всевышнего»), или «Хесболла» («Партия Бога»), также известная как «Исламский джихада», «Организация революционного правосудия», «Исламский джихад за освобождение Палестины», «Организация правоверных против неверных», «Ансар аллах», «Последователи пророка Мухаммеда».</a:t>
            </a:r>
          </a:p>
        </p:txBody>
      </p:sp>
    </p:spTree>
    <p:custDataLst>
      <p:tags r:id="rId1"/>
    </p:custDataLst>
  </p:cSld>
  <p:clrMapOvr>
    <a:masterClrMapping/>
  </p:clrMapOvr>
  <p:transition spd="slow" advClick="0" advTm="33875">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0" y="0"/>
            <a:ext cx="9144000" cy="1417638"/>
          </a:xfrm>
        </p:spPr>
        <p:txBody>
          <a:bodyPr/>
          <a:lstStyle/>
          <a:p>
            <a:pPr algn="ctr" eaLnBrk="1" hangingPunct="1"/>
            <a:r>
              <a:rPr lang="ru-RU" sz="7200" b="1" smtClean="0">
                <a:solidFill>
                  <a:schemeClr val="bg1"/>
                </a:solidFill>
              </a:rPr>
              <a:t>Эль-Джихад</a:t>
            </a:r>
          </a:p>
        </p:txBody>
      </p:sp>
      <p:sp>
        <p:nvSpPr>
          <p:cNvPr id="32771" name="Rectangle 3"/>
          <p:cNvSpPr>
            <a:spLocks noGrp="1" noChangeArrowheads="1"/>
          </p:cNvSpPr>
          <p:nvPr>
            <p:ph idx="1"/>
          </p:nvPr>
        </p:nvSpPr>
        <p:spPr/>
        <p:txBody>
          <a:bodyPr/>
          <a:lstStyle/>
          <a:p>
            <a:pPr eaLnBrk="1" hangingPunct="1"/>
            <a:r>
              <a:rPr lang="ru-RU" sz="4000" i="1" smtClean="0"/>
              <a:t>Или «Аль-Джихад», также известная как «Египетский аль-Джихад», «Группа Джихада».</a:t>
            </a:r>
          </a:p>
        </p:txBody>
      </p:sp>
    </p:spTree>
    <p:custDataLst>
      <p:tags r:id="rId1"/>
    </p:custDataLst>
  </p:cSld>
  <p:clrMapOvr>
    <a:masterClrMapping/>
  </p:clrMapOvr>
  <p:transition spd="slow" advClick="0" advTm="13110">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28625" y="274638"/>
            <a:ext cx="7496175" cy="1143000"/>
          </a:xfrm>
        </p:spPr>
        <p:txBody>
          <a:bodyPr/>
          <a:lstStyle/>
          <a:p>
            <a:pPr algn="ctr" eaLnBrk="1" hangingPunct="1"/>
            <a:r>
              <a:rPr lang="ru-RU" sz="6000" b="1" smtClean="0">
                <a:solidFill>
                  <a:schemeClr val="bg1"/>
                </a:solidFill>
              </a:rPr>
              <a:t>Японская Красная армия</a:t>
            </a:r>
          </a:p>
        </p:txBody>
      </p:sp>
      <p:sp>
        <p:nvSpPr>
          <p:cNvPr id="33795" name="Rectangle 3"/>
          <p:cNvSpPr>
            <a:spLocks noGrp="1" noChangeArrowheads="1"/>
          </p:cNvSpPr>
          <p:nvPr>
            <p:ph idx="1"/>
          </p:nvPr>
        </p:nvSpPr>
        <p:spPr>
          <a:xfrm>
            <a:off x="0" y="1857375"/>
            <a:ext cx="9144000" cy="5000625"/>
          </a:xfrm>
        </p:spPr>
        <p:txBody>
          <a:bodyPr/>
          <a:lstStyle/>
          <a:p>
            <a:pPr eaLnBrk="1" hangingPunct="1"/>
            <a:r>
              <a:rPr lang="ru-RU" sz="4000" i="1" smtClean="0"/>
              <a:t>Также известна как «Антиимпериалистическая интернациональная бригада», «Ниппон сёкигун», «Нихон сёкигун», «Святая военная бригада», «Антивоенный демократический фронт».</a:t>
            </a:r>
          </a:p>
        </p:txBody>
      </p:sp>
    </p:spTree>
    <p:custDataLst>
      <p:tags r:id="rId1"/>
    </p:custDataLst>
  </p:cSld>
  <p:clrMapOvr>
    <a:masterClrMapping/>
  </p:clrMapOvr>
  <p:transition spd="slow" advClick="0" advTm="19907">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Горизонтальный свиток 2"/>
          <p:cNvSpPr/>
          <p:nvPr/>
        </p:nvSpPr>
        <p:spPr>
          <a:xfrm>
            <a:off x="500063" y="785813"/>
            <a:ext cx="8001000" cy="5000625"/>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7200" dirty="0">
                <a:solidFill>
                  <a:schemeClr val="bg1"/>
                </a:solidFill>
              </a:rPr>
              <a:t>ТИПЫ ТЕРРОРИЗМА</a:t>
            </a:r>
          </a:p>
        </p:txBody>
      </p:sp>
    </p:spTree>
  </p:cSld>
  <p:clrMapOvr>
    <a:masterClrMapping/>
  </p:clrMapOvr>
  <p:transition spd="slow" advClick="0" advTm="2609">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0" y="0"/>
            <a:ext cx="9144000" cy="1417638"/>
          </a:xfrm>
        </p:spPr>
        <p:txBody>
          <a:bodyPr/>
          <a:lstStyle/>
          <a:p>
            <a:pPr algn="ctr" eaLnBrk="1" hangingPunct="1"/>
            <a:r>
              <a:rPr lang="ru-RU" sz="4800" b="1" smtClean="0">
                <a:solidFill>
                  <a:schemeClr val="bg1"/>
                </a:solidFill>
              </a:rPr>
              <a:t>Террористы-националисты</a:t>
            </a:r>
          </a:p>
        </p:txBody>
      </p:sp>
      <p:sp>
        <p:nvSpPr>
          <p:cNvPr id="35843" name="Rectangle 3"/>
          <p:cNvSpPr>
            <a:spLocks noGrp="1" noChangeArrowheads="1"/>
          </p:cNvSpPr>
          <p:nvPr>
            <p:ph idx="1"/>
          </p:nvPr>
        </p:nvSpPr>
        <p:spPr/>
        <p:txBody>
          <a:bodyPr/>
          <a:lstStyle/>
          <a:p>
            <a:pPr eaLnBrk="1" hangingPunct="1">
              <a:lnSpc>
                <a:spcPct val="90000"/>
              </a:lnSpc>
            </a:pPr>
            <a:r>
              <a:rPr lang="ru-RU" sz="2800" i="1" smtClean="0"/>
              <a:t>Обычно ставят своей целью формирование отдельного государства для своей этической группы. Они называют это «Национальным освобождением», про которое, по их мнению, весь остальной мир забыл. Эти террористы часто завоевывают симпатии на международной арене.</a:t>
            </a:r>
          </a:p>
        </p:txBody>
      </p:sp>
    </p:spTree>
    <p:custDataLst>
      <p:tags r:id="rId1"/>
    </p:custDataLst>
  </p:cSld>
  <p:clrMapOvr>
    <a:masterClrMapping/>
  </p:clrMapOvr>
  <p:transition spd="slow" advClick="0" advTm="19610">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274638"/>
            <a:ext cx="7467600" cy="868362"/>
          </a:xfrm>
        </p:spPr>
        <p:txBody>
          <a:bodyPr/>
          <a:lstStyle/>
          <a:p>
            <a:pPr algn="ctr" eaLnBrk="1" hangingPunct="1"/>
            <a:r>
              <a:rPr lang="ru-RU" b="1" smtClean="0">
                <a:solidFill>
                  <a:schemeClr val="bg1"/>
                </a:solidFill>
              </a:rPr>
              <a:t>Религиозные террористы</a:t>
            </a:r>
          </a:p>
        </p:txBody>
      </p:sp>
      <p:sp>
        <p:nvSpPr>
          <p:cNvPr id="99331" name="Rectangle 3"/>
          <p:cNvSpPr>
            <a:spLocks noGrp="1" noChangeArrowheads="1"/>
          </p:cNvSpPr>
          <p:nvPr>
            <p:ph idx="1"/>
          </p:nvPr>
        </p:nvSpPr>
        <p:spPr>
          <a:xfrm>
            <a:off x="0" y="1214438"/>
            <a:ext cx="8501063" cy="5643562"/>
          </a:xfrm>
        </p:spPr>
        <p:txBody>
          <a:bodyPr>
            <a:noAutofit/>
          </a:bodyPr>
          <a:lstStyle/>
          <a:p>
            <a:pPr marL="420624" indent="-384048" eaLnBrk="1" fontAlgn="auto" hangingPunct="1">
              <a:lnSpc>
                <a:spcPct val="80000"/>
              </a:lnSpc>
              <a:spcAft>
                <a:spcPts val="0"/>
              </a:spcAft>
              <a:buFont typeface="Wingdings 2"/>
              <a:buChar char=""/>
              <a:defRPr/>
            </a:pPr>
            <a:r>
              <a:rPr lang="ru-RU" sz="2800" i="1" dirty="0" smtClean="0"/>
              <a:t>Используют насилие в целях, которые, по их мнению, определены свыше. Они принадлежат не только к небольшим культам, но и к крупным религиозным концессиям. Этот тип терроризма развивается гораздо динамичнее остальных. Так, на середину 90-х гг. 20 в. Из 56 известных террористических организаций почти половина заявила о религиозных мотивах.</a:t>
            </a:r>
          </a:p>
          <a:p>
            <a:pPr marL="420624" indent="-384048" eaLnBrk="1" fontAlgn="auto" hangingPunct="1">
              <a:lnSpc>
                <a:spcPct val="80000"/>
              </a:lnSpc>
              <a:spcAft>
                <a:spcPts val="0"/>
              </a:spcAft>
              <a:buFont typeface="Wingdings 2"/>
              <a:buChar char=""/>
              <a:defRPr/>
            </a:pPr>
            <a:r>
              <a:rPr lang="ru-RU" sz="2800" i="1" dirty="0" smtClean="0"/>
              <a:t>Некоторые </a:t>
            </a:r>
            <a:r>
              <a:rPr lang="ru-RU" sz="2800" i="1" dirty="0" smtClean="0">
                <a:effectLst>
                  <a:outerShdw blurRad="38100" dist="38100" dir="2700000" algn="tl">
                    <a:srgbClr val="000000">
                      <a:alpha val="43137"/>
                    </a:srgbClr>
                  </a:outerShdw>
                </a:effectLst>
              </a:rPr>
              <a:t>террористические</a:t>
            </a:r>
            <a:r>
              <a:rPr lang="ru-RU" sz="2800" i="1" dirty="0" smtClean="0"/>
              <a:t> группы были преднамеренно поддержаны и использованы руководством отдельных государств. </a:t>
            </a:r>
            <a:endParaRPr lang="ru-RU" sz="2800" i="1" dirty="0"/>
          </a:p>
        </p:txBody>
      </p:sp>
    </p:spTree>
  </p:cSld>
  <p:clrMapOvr>
    <a:masterClrMapping/>
  </p:clrMapOvr>
  <p:transition spd="slow" advClick="0" advTm="0">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Заголовок 1"/>
          <p:cNvSpPr>
            <a:spLocks noGrp="1"/>
          </p:cNvSpPr>
          <p:nvPr>
            <p:ph idx="1"/>
          </p:nvPr>
        </p:nvSpPr>
        <p:spPr>
          <a:xfrm>
            <a:off x="0" y="0"/>
            <a:ext cx="9144000" cy="6858000"/>
          </a:xfrm>
        </p:spPr>
        <p:txBody>
          <a:bodyPr/>
          <a:lstStyle/>
          <a:p>
            <a:pPr eaLnBrk="1" hangingPunct="1"/>
            <a:r>
              <a:rPr lang="ru-RU" sz="3200" i="1" smtClean="0"/>
              <a:t>Такие террористы наиболее опасны всего тем, что их ресурсы обычно немного мощнее, чем у других. В качестве примера можно привести использование Ираном группы молодых боевиков для захвата заложников в американском посольстве в 1979г. В настоящее время госдепартамент США считает Иран один из основных спонсоров терроризма. В поддержке терроризмов обвиняются также Куба, Ирак</a:t>
            </a:r>
          </a:p>
          <a:p>
            <a:pPr eaLnBrk="1" hangingPunct="1"/>
            <a:endParaRPr lang="ru-RU" i="1" smtClean="0"/>
          </a:p>
        </p:txBody>
      </p:sp>
    </p:spTree>
    <p:custDataLst>
      <p:tags r:id="rId1"/>
    </p:custDataLst>
  </p:cSld>
  <p:clrMapOvr>
    <a:masterClrMapping/>
  </p:clrMapOvr>
  <p:transition spd="slow" advClick="0" advTm="28453">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5" descr="F:\Документы\Илья\Школа\Терроризм ПД\Рисунки\01.jpg"/>
          <p:cNvPicPr>
            <a:picLocks noChangeAspect="1" noChangeArrowheads="1"/>
          </p:cNvPicPr>
          <p:nvPr/>
        </p:nvPicPr>
        <p:blipFill>
          <a:blip r:embed="rId4"/>
          <a:srcRect/>
          <a:stretch>
            <a:fillRect/>
          </a:stretch>
        </p:blipFill>
        <p:spPr bwMode="auto">
          <a:xfrm>
            <a:off x="0" y="0"/>
            <a:ext cx="9144000" cy="6858000"/>
          </a:xfrm>
          <a:prstGeom prst="rect">
            <a:avLst/>
          </a:prstGeom>
          <a:noFill/>
          <a:ln w="9525">
            <a:noFill/>
            <a:miter lim="800000"/>
            <a:headEnd/>
            <a:tailEnd/>
          </a:ln>
        </p:spPr>
      </p:pic>
      <p:sp>
        <p:nvSpPr>
          <p:cNvPr id="11267" name="Заголовок 1"/>
          <p:cNvSpPr>
            <a:spLocks noGrp="1"/>
          </p:cNvSpPr>
          <p:nvPr>
            <p:ph type="title"/>
          </p:nvPr>
        </p:nvSpPr>
        <p:spPr>
          <a:xfrm>
            <a:off x="0" y="0"/>
            <a:ext cx="4714875" cy="6858000"/>
          </a:xfrm>
        </p:spPr>
        <p:txBody>
          <a:bodyPr/>
          <a:lstStyle/>
          <a:p>
            <a:r>
              <a:rPr lang="ru-RU" sz="2800" i="1" smtClean="0">
                <a:solidFill>
                  <a:srgbClr val="FFFF00"/>
                </a:solidFill>
              </a:rPr>
              <a:t>В противном случае угрожали сжечь всех заложников: под каждое сиденье автобуса террористы поставили по 3 трехлитровые банки с бензином. Бандиты направились в Минеральные Воды. Их цель был местный аэродром, где они собирались захватить самолёт. </a:t>
            </a:r>
            <a:r>
              <a:rPr lang="ru-RU" sz="4800" i="1" smtClean="0">
                <a:solidFill>
                  <a:srgbClr val="FFFF00"/>
                </a:solidFill>
              </a:rPr>
              <a:t/>
            </a:r>
            <a:br>
              <a:rPr lang="ru-RU" sz="4800" i="1" smtClean="0">
                <a:solidFill>
                  <a:srgbClr val="FFFF00"/>
                </a:solidFill>
              </a:rPr>
            </a:br>
            <a:endParaRPr lang="ru-RU" i="1" smtClean="0">
              <a:solidFill>
                <a:srgbClr val="FFFF00"/>
              </a:solidFill>
            </a:endParaRPr>
          </a:p>
        </p:txBody>
      </p:sp>
      <p:pic>
        <p:nvPicPr>
          <p:cNvPr id="11268" name="Picture 2" descr="D:\обж 10кл\Intro\Bx050\01.jpg"/>
          <p:cNvPicPr>
            <a:picLocks noChangeAspect="1" noChangeArrowheads="1"/>
          </p:cNvPicPr>
          <p:nvPr/>
        </p:nvPicPr>
        <p:blipFill>
          <a:blip r:embed="rId5"/>
          <a:srcRect/>
          <a:stretch>
            <a:fillRect/>
          </a:stretch>
        </p:blipFill>
        <p:spPr bwMode="auto">
          <a:xfrm>
            <a:off x="4572000" y="0"/>
            <a:ext cx="4572000" cy="4805363"/>
          </a:xfrm>
          <a:prstGeom prst="rect">
            <a:avLst/>
          </a:prstGeom>
          <a:noFill/>
          <a:ln w="9525">
            <a:noFill/>
            <a:miter lim="800000"/>
            <a:headEnd/>
            <a:tailEnd/>
          </a:ln>
        </p:spPr>
      </p:pic>
    </p:spTree>
    <p:custDataLst>
      <p:tags r:id="rId1"/>
    </p:custDataLst>
  </p:cSld>
  <p:clrMapOvr>
    <a:masterClrMapping/>
  </p:clrMapOvr>
  <p:transition spd="slow" advClick="0" advTm="18172">
    <p:diamon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r>
              <a:rPr lang="ru-RU" dirty="0" smtClean="0"/>
              <a:t>Автор: преподаватель – организатор ОБЖ  Тарасов В.Ю.</a:t>
            </a:r>
            <a:endParaRPr lang="ru-RU" dirty="0"/>
          </a:p>
        </p:txBody>
      </p:sp>
    </p:spTree>
  </p:cSld>
  <p:clrMapOvr>
    <a:masterClrMapping/>
  </p:clrMapOvr>
  <p:transition spd="slow" advClick="0" advTm="7578">
    <p:diamon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5" descr="F:\Документы\Илья\Школа\Терроризм ПД\Рисунки\01.jpg"/>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2291" name="Rectangle 3"/>
          <p:cNvSpPr>
            <a:spLocks noGrp="1" noChangeArrowheads="1"/>
          </p:cNvSpPr>
          <p:nvPr>
            <p:ph idx="1"/>
          </p:nvPr>
        </p:nvSpPr>
        <p:spPr>
          <a:xfrm>
            <a:off x="0" y="0"/>
            <a:ext cx="9144000" cy="6572250"/>
          </a:xfrm>
        </p:spPr>
        <p:txBody>
          <a:bodyPr/>
          <a:lstStyle/>
          <a:p>
            <a:pPr eaLnBrk="1" hangingPunct="1">
              <a:lnSpc>
                <a:spcPct val="80000"/>
              </a:lnSpc>
            </a:pPr>
            <a:r>
              <a:rPr lang="ru-RU" sz="3200" i="1" smtClean="0">
                <a:solidFill>
                  <a:srgbClr val="FFFF00"/>
                </a:solidFill>
              </a:rPr>
              <a:t>Когда группа «Альфа» пребыла в Минеральные Воды, сотрудники Комитета Государственной Безопасности собрали о главаре банды Павле Якшиянце такие сведения: 38 лет от роду; уроженец Ташкента в Орджоникидзе работал водителем, неоднократно судим за тяжкие уголовные преступления, хитер и жесток. Его сообщники: Владимир Муравьёв 26 лет, по профессии шофёр, электрик, дважды судим, последние месяцы перед «Операцией» негде не работал. Герман Вишняков 22 лет, работал в автобусном парке потом на заводе. Четвёртый бандит – Григорий Анастасов. </a:t>
            </a:r>
          </a:p>
        </p:txBody>
      </p:sp>
    </p:spTree>
    <p:custDataLst>
      <p:tags r:id="rId1"/>
    </p:custDataLst>
  </p:cSld>
  <p:clrMapOvr>
    <a:masterClrMapping/>
  </p:clrMapOvr>
  <p:transition spd="slow" advClick="0" advTm="40186">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5" descr="F:\Документы\Илья\Школа\Терроризм ПД\Рисунки\01.jpg"/>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3315" name="Rectangle 3"/>
          <p:cNvSpPr>
            <a:spLocks noGrp="1" noChangeArrowheads="1"/>
          </p:cNvSpPr>
          <p:nvPr>
            <p:ph idx="1"/>
          </p:nvPr>
        </p:nvSpPr>
        <p:spPr>
          <a:xfrm>
            <a:off x="0" y="0"/>
            <a:ext cx="5929313" cy="6858000"/>
          </a:xfrm>
        </p:spPr>
        <p:txBody>
          <a:bodyPr/>
          <a:lstStyle/>
          <a:p>
            <a:pPr eaLnBrk="1" hangingPunct="1">
              <a:lnSpc>
                <a:spcPct val="90000"/>
              </a:lnSpc>
            </a:pPr>
            <a:r>
              <a:rPr lang="ru-RU" sz="2800" i="1" smtClean="0">
                <a:solidFill>
                  <a:srgbClr val="FFFF00"/>
                </a:solidFill>
              </a:rPr>
              <a:t>Переговоры начались в 15 часов 05 мин. Вёл их по радиостанции полковник Геннадий Николаевич Зайцев. Из наглухо зашторенного автобуса ему отвечал Якшиянц. Прежде всего волновало состояние детей, поэтому зайцев попросил пригласить к рации учительницу. Ситуация складывалась крайне тяжёлая. Бандиты поставили жизнь детей в прямую зависимость от выполнения своих требований, и  у властей нес было практически никаких шансов.</a:t>
            </a:r>
          </a:p>
        </p:txBody>
      </p:sp>
      <p:pic>
        <p:nvPicPr>
          <p:cNvPr id="13316" name="Picture 3" descr="F:\Документы\Илья\Школа\Терроризм ПД\Рисунки\10-3.jpg"/>
          <p:cNvPicPr>
            <a:picLocks noChangeAspect="1" noChangeArrowheads="1"/>
          </p:cNvPicPr>
          <p:nvPr/>
        </p:nvPicPr>
        <p:blipFill>
          <a:blip r:embed="rId4"/>
          <a:srcRect/>
          <a:stretch>
            <a:fillRect/>
          </a:stretch>
        </p:blipFill>
        <p:spPr bwMode="auto">
          <a:xfrm>
            <a:off x="5754688" y="1214438"/>
            <a:ext cx="3389312" cy="3786187"/>
          </a:xfrm>
          <a:prstGeom prst="rect">
            <a:avLst/>
          </a:prstGeom>
          <a:noFill/>
          <a:ln w="9525">
            <a:noFill/>
            <a:miter lim="800000"/>
            <a:headEnd/>
            <a:tailEnd/>
          </a:ln>
        </p:spPr>
      </p:pic>
    </p:spTree>
    <p:custDataLst>
      <p:tags r:id="rId1"/>
    </p:custDataLst>
  </p:cSld>
  <p:clrMapOvr>
    <a:masterClrMapping/>
  </p:clrMapOvr>
  <p:transition spd="slow" advClick="0" advTm="34516">
    <p:diamon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4338" name="Picture 5" descr="F:\Документы\Илья\Школа\Терроризм ПД\Рисунки\01.jpg"/>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14339" name="Picture 7" descr="PIC035"/>
          <p:cNvPicPr>
            <a:picLocks noChangeAspect="1" noChangeArrowheads="1"/>
          </p:cNvPicPr>
          <p:nvPr/>
        </p:nvPicPr>
        <p:blipFill>
          <a:blip r:embed="rId4"/>
          <a:srcRect/>
          <a:stretch>
            <a:fillRect/>
          </a:stretch>
        </p:blipFill>
        <p:spPr bwMode="auto">
          <a:xfrm>
            <a:off x="4214813" y="1143000"/>
            <a:ext cx="4929187" cy="4540250"/>
          </a:xfrm>
          <a:prstGeom prst="rect">
            <a:avLst/>
          </a:prstGeom>
          <a:noFill/>
          <a:ln w="9525">
            <a:noFill/>
            <a:miter lim="800000"/>
            <a:headEnd/>
            <a:tailEnd/>
          </a:ln>
        </p:spPr>
      </p:pic>
      <p:sp>
        <p:nvSpPr>
          <p:cNvPr id="12291" name="Rectangle 5"/>
          <p:cNvSpPr>
            <a:spLocks noGrp="1" noChangeArrowheads="1"/>
          </p:cNvSpPr>
          <p:nvPr>
            <p:ph type="body" sz="half" idx="4294967295"/>
          </p:nvPr>
        </p:nvSpPr>
        <p:spPr>
          <a:xfrm>
            <a:off x="0" y="0"/>
            <a:ext cx="4786313" cy="7429500"/>
          </a:xfrm>
        </p:spPr>
        <p:txBody>
          <a:bodyPr/>
          <a:lstStyle/>
          <a:p>
            <a:pPr eaLnBrk="1" hangingPunct="1"/>
            <a:r>
              <a:rPr lang="ru-RU" sz="2800" b="1" i="1" smtClean="0">
                <a:solidFill>
                  <a:srgbClr val="FFFF00"/>
                </a:solidFill>
                <a:latin typeface="Times New Roman" pitchFamily="18" charset="0"/>
              </a:rPr>
              <a:t>Приходилось надеяться только на профессионализм участников операции. </a:t>
            </a:r>
          </a:p>
          <a:p>
            <a:pPr eaLnBrk="1" hangingPunct="1"/>
            <a:r>
              <a:rPr lang="ru-RU" sz="2800" b="1" i="1" smtClean="0">
                <a:solidFill>
                  <a:srgbClr val="FFFF00"/>
                </a:solidFill>
                <a:latin typeface="Times New Roman" pitchFamily="18" charset="0"/>
              </a:rPr>
              <a:t>Получив срочное сообщение о захвате детей в Минеральных Водах и решении террористов лететь в Пакистан, советские дипломаты в Кабуле и Исламабаде вышли на связь с местными официальными лицами.</a:t>
            </a:r>
          </a:p>
        </p:txBody>
      </p:sp>
    </p:spTree>
    <p:custDataLst>
      <p:tags r:id="rId1"/>
    </p:custDataLst>
  </p:cSld>
  <p:clrMapOvr>
    <a:masterClrMapping/>
  </p:clrMapOvr>
  <p:transition spd="slow" advClick="0" advTm="20125">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dissolve">
                                      <p:cBhvr>
                                        <p:cTn id="7" dur="500"/>
                                        <p:tgtEl>
                                          <p:spTgt spid="122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dissolve">
                                      <p:cBhvr>
                                        <p:cTn id="12" dur="500"/>
                                        <p:tgtEl>
                                          <p:spTgt spid="122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5" descr="F:\Документы\Илья\Школа\Терроризм ПД\Рисунки\01.jpg"/>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15363" name="Picture 4" descr="F:\Документы\Илья\Школа\Терроризм ПД\Рисунки\Начало битвы.jpg"/>
          <p:cNvPicPr>
            <a:picLocks noChangeAspect="1" noChangeArrowheads="1"/>
          </p:cNvPicPr>
          <p:nvPr/>
        </p:nvPicPr>
        <p:blipFill>
          <a:blip r:embed="rId4"/>
          <a:srcRect/>
          <a:stretch>
            <a:fillRect/>
          </a:stretch>
        </p:blipFill>
        <p:spPr bwMode="auto">
          <a:xfrm>
            <a:off x="4597400" y="928688"/>
            <a:ext cx="4546600" cy="3467100"/>
          </a:xfrm>
          <a:prstGeom prst="rect">
            <a:avLst/>
          </a:prstGeom>
          <a:noFill/>
          <a:ln w="9525">
            <a:noFill/>
            <a:miter lim="800000"/>
            <a:headEnd/>
            <a:tailEnd/>
          </a:ln>
        </p:spPr>
      </p:pic>
      <p:sp>
        <p:nvSpPr>
          <p:cNvPr id="15364" name="Rectangle 3"/>
          <p:cNvSpPr>
            <a:spLocks noGrp="1" noChangeArrowheads="1"/>
          </p:cNvSpPr>
          <p:nvPr>
            <p:ph idx="1"/>
          </p:nvPr>
        </p:nvSpPr>
        <p:spPr>
          <a:xfrm>
            <a:off x="0" y="0"/>
            <a:ext cx="5857875" cy="6858000"/>
          </a:xfrm>
        </p:spPr>
        <p:txBody>
          <a:bodyPr/>
          <a:lstStyle/>
          <a:p>
            <a:pPr eaLnBrk="1" hangingPunct="1">
              <a:lnSpc>
                <a:spcPct val="80000"/>
              </a:lnSpc>
            </a:pPr>
            <a:r>
              <a:rPr lang="ru-RU" sz="2800" i="1" smtClean="0">
                <a:solidFill>
                  <a:srgbClr val="FFFF00"/>
                </a:solidFill>
              </a:rPr>
              <a:t>Затем ситуация неожиданно резко изменилась: террористы решили лететь в Израиль. Надо было что-то предпринимать. Требовалось неординарный ход, который был позволен подключить Израиль к поискам выхода из создавшегося положения. Заместитель министра иностранных дел Советского Союза с руководителем консультации группы в Израиле Г.И. Мартиросовым. Переговоры намеренно велись к открытому каналу в надежде, что Тель-Авив услышит этот разговор и предложит своё содействие. Так и произошло. </a:t>
            </a:r>
          </a:p>
        </p:txBody>
      </p:sp>
    </p:spTree>
    <p:custDataLst>
      <p:tags r:id="rId1"/>
    </p:custDataLst>
  </p:cSld>
  <p:clrMapOvr>
    <a:masterClrMapping/>
  </p:clrMapOvr>
  <p:transition spd="slow" advClick="0" advTm="31499">
    <p:diamon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5" descr="F:\Документы\Илья\Школа\Терроризм ПД\Рисунки\01.jpg"/>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6387" name="Заголовок 1"/>
          <p:cNvSpPr>
            <a:spLocks noGrp="1"/>
          </p:cNvSpPr>
          <p:nvPr>
            <p:ph idx="1"/>
          </p:nvPr>
        </p:nvSpPr>
        <p:spPr>
          <a:xfrm>
            <a:off x="0" y="0"/>
            <a:ext cx="9144000" cy="3500438"/>
          </a:xfrm>
        </p:spPr>
        <p:txBody>
          <a:bodyPr/>
          <a:lstStyle/>
          <a:p>
            <a:pPr eaLnBrk="1" hangingPunct="1"/>
            <a:r>
              <a:rPr lang="ru-RU" sz="3200" i="1" smtClean="0">
                <a:solidFill>
                  <a:srgbClr val="FFFF00"/>
                </a:solidFill>
              </a:rPr>
              <a:t>Через полчаса Мартиросов позвонил исполняющий обязанности главы Министерства иностранных дел Израиля и дал понять, что руководству страны известно о захвате заложников и возникших в связи с этим проблемах. Израиль дал согласие принять самолёт. </a:t>
            </a:r>
          </a:p>
        </p:txBody>
      </p:sp>
      <p:pic>
        <p:nvPicPr>
          <p:cNvPr id="16388" name="Picture 5" descr="F:\Документы\Илья\Школа\Терроризм ПД\Рисунки\БТР застрял.jpg"/>
          <p:cNvPicPr>
            <a:picLocks noChangeAspect="1" noChangeArrowheads="1"/>
          </p:cNvPicPr>
          <p:nvPr/>
        </p:nvPicPr>
        <p:blipFill>
          <a:blip r:embed="rId4"/>
          <a:srcRect/>
          <a:stretch>
            <a:fillRect/>
          </a:stretch>
        </p:blipFill>
        <p:spPr bwMode="auto">
          <a:xfrm>
            <a:off x="500063" y="3490913"/>
            <a:ext cx="4357687" cy="3367087"/>
          </a:xfrm>
          <a:prstGeom prst="rect">
            <a:avLst/>
          </a:prstGeom>
          <a:noFill/>
          <a:ln w="9525">
            <a:noFill/>
            <a:miter lim="800000"/>
            <a:headEnd/>
            <a:tailEnd/>
          </a:ln>
        </p:spPr>
      </p:pic>
      <p:pic>
        <p:nvPicPr>
          <p:cNvPr id="16389" name="Picture 5" descr="F:\Документы\Илья\Школа\Терроризм ПД\Рисунки\Сжигание мусора.jpg"/>
          <p:cNvPicPr>
            <a:picLocks noChangeAspect="1" noChangeArrowheads="1"/>
          </p:cNvPicPr>
          <p:nvPr/>
        </p:nvPicPr>
        <p:blipFill>
          <a:blip r:embed="rId5"/>
          <a:srcRect/>
          <a:stretch>
            <a:fillRect/>
          </a:stretch>
        </p:blipFill>
        <p:spPr bwMode="auto">
          <a:xfrm>
            <a:off x="6000750" y="3643313"/>
            <a:ext cx="2590800" cy="3035300"/>
          </a:xfrm>
          <a:prstGeom prst="rect">
            <a:avLst/>
          </a:prstGeom>
          <a:noFill/>
          <a:ln w="9525">
            <a:noFill/>
            <a:miter lim="800000"/>
            <a:headEnd/>
            <a:tailEnd/>
          </a:ln>
        </p:spPr>
      </p:pic>
    </p:spTree>
    <p:custDataLst>
      <p:tags r:id="rId1"/>
    </p:custDataLst>
  </p:cSld>
  <p:clrMapOvr>
    <a:masterClrMapping/>
  </p:clrMapOvr>
  <p:transition spd="slow" advClick="0" advTm="19655">
    <p:diamon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5" descr="F:\Документы\Илья\Школа\Терроризм ПД\Рисунки\01.jpg"/>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17411" name="Picture 5" descr="F:\Документы\Илья\Школа\Терроризм ПД\Рисунки\Бой.JPG"/>
          <p:cNvPicPr>
            <a:picLocks noChangeAspect="1" noChangeArrowheads="1"/>
          </p:cNvPicPr>
          <p:nvPr/>
        </p:nvPicPr>
        <p:blipFill>
          <a:blip r:embed="rId4"/>
          <a:srcRect/>
          <a:stretch>
            <a:fillRect/>
          </a:stretch>
        </p:blipFill>
        <p:spPr bwMode="auto">
          <a:xfrm>
            <a:off x="5357813" y="857250"/>
            <a:ext cx="3786187" cy="3714750"/>
          </a:xfrm>
          <a:prstGeom prst="rect">
            <a:avLst/>
          </a:prstGeom>
          <a:noFill/>
          <a:ln w="9525">
            <a:noFill/>
            <a:miter lim="800000"/>
            <a:headEnd/>
            <a:tailEnd/>
          </a:ln>
        </p:spPr>
      </p:pic>
      <p:sp>
        <p:nvSpPr>
          <p:cNvPr id="17412" name="Rectangle 67"/>
          <p:cNvSpPr>
            <a:spLocks noGrp="1" noChangeArrowheads="1"/>
          </p:cNvSpPr>
          <p:nvPr>
            <p:ph idx="1"/>
          </p:nvPr>
        </p:nvSpPr>
        <p:spPr>
          <a:xfrm>
            <a:off x="0" y="0"/>
            <a:ext cx="5286375" cy="6858000"/>
          </a:xfrm>
        </p:spPr>
        <p:txBody>
          <a:bodyPr/>
          <a:lstStyle/>
          <a:p>
            <a:pPr eaLnBrk="1" hangingPunct="1">
              <a:lnSpc>
                <a:spcPct val="90000"/>
              </a:lnSpc>
            </a:pPr>
            <a:r>
              <a:rPr lang="ru-RU" sz="2400" i="1" smtClean="0">
                <a:solidFill>
                  <a:srgbClr val="FFFF00"/>
                </a:solidFill>
              </a:rPr>
              <a:t>В Минеральных Водах тем временем бандиты начали торговаться по поводу о деньгах, сотрудники четвёртого управления КГБ из сейфов Внешторгбанка СССР забрали всю имевшуюся наличность.</a:t>
            </a:r>
          </a:p>
          <a:p>
            <a:pPr eaLnBrk="1" hangingPunct="1">
              <a:lnSpc>
                <a:spcPct val="90000"/>
              </a:lnSpc>
            </a:pPr>
            <a:r>
              <a:rPr lang="ru-RU" sz="2400" i="1" smtClean="0">
                <a:solidFill>
                  <a:srgbClr val="FFFF00"/>
                </a:solidFill>
              </a:rPr>
              <a:t>Как только были соблюдены формальности и написана расписка, ценный груз доставили в аэропорт, и самолет с мешками долларов вылетел в Минеральные Воды.</a:t>
            </a:r>
          </a:p>
          <a:p>
            <a:pPr eaLnBrk="1" hangingPunct="1">
              <a:lnSpc>
                <a:spcPct val="90000"/>
              </a:lnSpc>
            </a:pPr>
            <a:r>
              <a:rPr lang="ru-RU" sz="2400" i="1" smtClean="0">
                <a:solidFill>
                  <a:srgbClr val="FFFF00"/>
                </a:solidFill>
              </a:rPr>
              <a:t>Бандиты, небезосновательно опасались за свою жизнь, заговорили о гарантиях безопасности. </a:t>
            </a:r>
          </a:p>
        </p:txBody>
      </p:sp>
    </p:spTree>
    <p:custDataLst>
      <p:tags r:id="rId1"/>
    </p:custDataLst>
  </p:cSld>
  <p:clrMapOvr>
    <a:masterClrMapping/>
  </p:clrMapOvr>
  <p:transition spd="slow" advClick="0" advTm="34766">
    <p:diamon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
</p:tagLst>
</file>

<file path=ppt/tags/tag10.xml><?xml version="1.0" encoding="utf-8"?>
<p:tagLst xmlns:a="http://schemas.openxmlformats.org/drawingml/2006/main" xmlns:r="http://schemas.openxmlformats.org/officeDocument/2006/relationships" xmlns:p="http://schemas.openxmlformats.org/presentationml/2006/main">
  <p:tag name="TIMING" val="|0.2"/>
</p:tagLst>
</file>

<file path=ppt/tags/tag11.xml><?xml version="1.0" encoding="utf-8"?>
<p:tagLst xmlns:a="http://schemas.openxmlformats.org/drawingml/2006/main" xmlns:r="http://schemas.openxmlformats.org/officeDocument/2006/relationships" xmlns:p="http://schemas.openxmlformats.org/presentationml/2006/main">
  <p:tag name="TIMING" val="|1.8|1.8"/>
</p:tagLst>
</file>

<file path=ppt/tags/tag12.xml><?xml version="1.0" encoding="utf-8"?>
<p:tagLst xmlns:a="http://schemas.openxmlformats.org/drawingml/2006/main" xmlns:r="http://schemas.openxmlformats.org/officeDocument/2006/relationships" xmlns:p="http://schemas.openxmlformats.org/presentationml/2006/main">
  <p:tag name="TIMING" val="|2.7|23.3"/>
</p:tagLst>
</file>

<file path=ppt/tags/tag13.xml><?xml version="1.0" encoding="utf-8"?>
<p:tagLst xmlns:a="http://schemas.openxmlformats.org/drawingml/2006/main" xmlns:r="http://schemas.openxmlformats.org/officeDocument/2006/relationships" xmlns:p="http://schemas.openxmlformats.org/presentationml/2006/main">
  <p:tag name="TIMING" val="|1.3"/>
</p:tagLst>
</file>

<file path=ppt/tags/tag14.xml><?xml version="1.0" encoding="utf-8"?>
<p:tagLst xmlns:a="http://schemas.openxmlformats.org/drawingml/2006/main" xmlns:r="http://schemas.openxmlformats.org/officeDocument/2006/relationships" xmlns:p="http://schemas.openxmlformats.org/presentationml/2006/main">
  <p:tag name="TIMING" val="|2.8"/>
</p:tagLst>
</file>

<file path=ppt/tags/tag15.xml><?xml version="1.0" encoding="utf-8"?>
<p:tagLst xmlns:a="http://schemas.openxmlformats.org/drawingml/2006/main" xmlns:r="http://schemas.openxmlformats.org/officeDocument/2006/relationships" xmlns:p="http://schemas.openxmlformats.org/presentationml/2006/main">
  <p:tag name="TIMING" val="|2.4"/>
</p:tagLst>
</file>

<file path=ppt/tags/tag16.xml><?xml version="1.0" encoding="utf-8"?>
<p:tagLst xmlns:a="http://schemas.openxmlformats.org/drawingml/2006/main" xmlns:r="http://schemas.openxmlformats.org/officeDocument/2006/relationships" xmlns:p="http://schemas.openxmlformats.org/presentationml/2006/main">
  <p:tag name="TIMING" val="|3.3"/>
</p:tagLst>
</file>

<file path=ppt/tags/tag17.xml><?xml version="1.0" encoding="utf-8"?>
<p:tagLst xmlns:a="http://schemas.openxmlformats.org/drawingml/2006/main" xmlns:r="http://schemas.openxmlformats.org/officeDocument/2006/relationships" xmlns:p="http://schemas.openxmlformats.org/presentationml/2006/main">
  <p:tag name="TIMING" val="|0"/>
</p:tagLst>
</file>

<file path=ppt/tags/tag18.xml><?xml version="1.0" encoding="utf-8"?>
<p:tagLst xmlns:a="http://schemas.openxmlformats.org/drawingml/2006/main" xmlns:r="http://schemas.openxmlformats.org/officeDocument/2006/relationships" xmlns:p="http://schemas.openxmlformats.org/presentationml/2006/main">
  <p:tag name="TIMING" val="|4.1"/>
</p:tagLst>
</file>

<file path=ppt/tags/tag19.xml><?xml version="1.0" encoding="utf-8"?>
<p:tagLst xmlns:a="http://schemas.openxmlformats.org/drawingml/2006/main" xmlns:r="http://schemas.openxmlformats.org/officeDocument/2006/relationships" xmlns:p="http://schemas.openxmlformats.org/presentationml/2006/main">
  <p:tag name="TIMING" val="|2.9|3.6|3.9"/>
</p:tagLst>
</file>

<file path=ppt/tags/tag2.xml><?xml version="1.0" encoding="utf-8"?>
<p:tagLst xmlns:a="http://schemas.openxmlformats.org/drawingml/2006/main" xmlns:r="http://schemas.openxmlformats.org/officeDocument/2006/relationships" xmlns:p="http://schemas.openxmlformats.org/presentationml/2006/main">
  <p:tag name="TIMING" val="|3.2"/>
</p:tagLst>
</file>

<file path=ppt/tags/tag20.xml><?xml version="1.0" encoding="utf-8"?>
<p:tagLst xmlns:a="http://schemas.openxmlformats.org/drawingml/2006/main" xmlns:r="http://schemas.openxmlformats.org/officeDocument/2006/relationships" xmlns:p="http://schemas.openxmlformats.org/presentationml/2006/main">
  <p:tag name="TIMING" val="|5.7"/>
</p:tagLst>
</file>

<file path=ppt/tags/tag21.xml><?xml version="1.0" encoding="utf-8"?>
<p:tagLst xmlns:a="http://schemas.openxmlformats.org/drawingml/2006/main" xmlns:r="http://schemas.openxmlformats.org/officeDocument/2006/relationships" xmlns:p="http://schemas.openxmlformats.org/presentationml/2006/main">
  <p:tag name="TIMING" val="|2.7"/>
</p:tagLst>
</file>

<file path=ppt/tags/tag22.xml><?xml version="1.0" encoding="utf-8"?>
<p:tagLst xmlns:a="http://schemas.openxmlformats.org/drawingml/2006/main" xmlns:r="http://schemas.openxmlformats.org/officeDocument/2006/relationships" xmlns:p="http://schemas.openxmlformats.org/presentationml/2006/main">
  <p:tag name="TIMING" val="|3.7"/>
</p:tagLst>
</file>

<file path=ppt/tags/tag23.xml><?xml version="1.0" encoding="utf-8"?>
<p:tagLst xmlns:a="http://schemas.openxmlformats.org/drawingml/2006/main" xmlns:r="http://schemas.openxmlformats.org/officeDocument/2006/relationships" xmlns:p="http://schemas.openxmlformats.org/presentationml/2006/main">
  <p:tag name="TIMING" val="|4.4"/>
</p:tagLst>
</file>

<file path=ppt/tags/tag24.xml><?xml version="1.0" encoding="utf-8"?>
<p:tagLst xmlns:a="http://schemas.openxmlformats.org/drawingml/2006/main" xmlns:r="http://schemas.openxmlformats.org/officeDocument/2006/relationships" xmlns:p="http://schemas.openxmlformats.org/presentationml/2006/main">
  <p:tag name="TIMING" val="|3.5"/>
</p:tagLst>
</file>

<file path=ppt/tags/tag25.xml><?xml version="1.0" encoding="utf-8"?>
<p:tagLst xmlns:a="http://schemas.openxmlformats.org/drawingml/2006/main" xmlns:r="http://schemas.openxmlformats.org/officeDocument/2006/relationships" xmlns:p="http://schemas.openxmlformats.org/presentationml/2006/main">
  <p:tag name="TIMING" val="|1.4"/>
</p:tagLst>
</file>

<file path=ppt/tags/tag26.xml><?xml version="1.0" encoding="utf-8"?>
<p:tagLst xmlns:a="http://schemas.openxmlformats.org/drawingml/2006/main" xmlns:r="http://schemas.openxmlformats.org/officeDocument/2006/relationships" xmlns:p="http://schemas.openxmlformats.org/presentationml/2006/main">
  <p:tag name="TIMING" val="|1.5"/>
</p:tagLst>
</file>

<file path=ppt/tags/tag3.xml><?xml version="1.0" encoding="utf-8"?>
<p:tagLst xmlns:a="http://schemas.openxmlformats.org/drawingml/2006/main" xmlns:r="http://schemas.openxmlformats.org/officeDocument/2006/relationships" xmlns:p="http://schemas.openxmlformats.org/presentationml/2006/main">
  <p:tag name="TIMING" val="|0.2"/>
</p:tagLst>
</file>

<file path=ppt/tags/tag4.xml><?xml version="1.0" encoding="utf-8"?>
<p:tagLst xmlns:a="http://schemas.openxmlformats.org/drawingml/2006/main" xmlns:r="http://schemas.openxmlformats.org/officeDocument/2006/relationships" xmlns:p="http://schemas.openxmlformats.org/presentationml/2006/main">
  <p:tag name="TIMING" val="|0.9"/>
</p:tagLst>
</file>

<file path=ppt/tags/tag5.xml><?xml version="1.0" encoding="utf-8"?>
<p:tagLst xmlns:a="http://schemas.openxmlformats.org/drawingml/2006/main" xmlns:r="http://schemas.openxmlformats.org/officeDocument/2006/relationships" xmlns:p="http://schemas.openxmlformats.org/presentationml/2006/main">
  <p:tag name="TIMING" val="|0.9"/>
</p:tagLst>
</file>

<file path=ppt/tags/tag6.xml><?xml version="1.0" encoding="utf-8"?>
<p:tagLst xmlns:a="http://schemas.openxmlformats.org/drawingml/2006/main" xmlns:r="http://schemas.openxmlformats.org/officeDocument/2006/relationships" xmlns:p="http://schemas.openxmlformats.org/presentationml/2006/main">
  <p:tag name="TIMING" val="|0.6|4.6"/>
</p:tagLst>
</file>

<file path=ppt/tags/tag7.xml><?xml version="1.0" encoding="utf-8"?>
<p:tagLst xmlns:a="http://schemas.openxmlformats.org/drawingml/2006/main" xmlns:r="http://schemas.openxmlformats.org/officeDocument/2006/relationships" xmlns:p="http://schemas.openxmlformats.org/presentationml/2006/main">
  <p:tag name="TIMING" val="|1.5"/>
</p:tagLst>
</file>

<file path=ppt/tags/tag8.xml><?xml version="1.0" encoding="utf-8"?>
<p:tagLst xmlns:a="http://schemas.openxmlformats.org/drawingml/2006/main" xmlns:r="http://schemas.openxmlformats.org/officeDocument/2006/relationships" xmlns:p="http://schemas.openxmlformats.org/presentationml/2006/main">
  <p:tag name="TIMING" val="|0.7"/>
</p:tagLst>
</file>

<file path=ppt/tags/tag9.xml><?xml version="1.0" encoding="utf-8"?>
<p:tagLst xmlns:a="http://schemas.openxmlformats.org/drawingml/2006/main" xmlns:r="http://schemas.openxmlformats.org/officeDocument/2006/relationships" xmlns:p="http://schemas.openxmlformats.org/presentationml/2006/main">
  <p:tag name="TIMING" val="|0.7|14.9|9.9"/>
</p:tagLst>
</file>

<file path=ppt/theme/theme1.xml><?xml version="1.0" encoding="utf-8"?>
<a:theme xmlns:a="http://schemas.openxmlformats.org/drawingml/2006/main" name="Техническая">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574</TotalTime>
  <Words>1467</Words>
  <Application>Microsoft PowerPoint</Application>
  <PresentationFormat>Экран (4:3)</PresentationFormat>
  <Paragraphs>51</Paragraphs>
  <Slides>30</Slides>
  <Notes>3</Notes>
  <HiddenSlides>0</HiddenSlides>
  <MMClips>0</MMClips>
  <ScaleCrop>false</ScaleCrop>
  <HeadingPairs>
    <vt:vector size="4" baseType="variant">
      <vt:variant>
        <vt:lpstr>Тема</vt:lpstr>
      </vt:variant>
      <vt:variant>
        <vt:i4>1</vt:i4>
      </vt:variant>
      <vt:variant>
        <vt:lpstr>Заголовки слайдов</vt:lpstr>
      </vt:variant>
      <vt:variant>
        <vt:i4>30</vt:i4>
      </vt:variant>
    </vt:vector>
  </HeadingPairs>
  <TitlesOfParts>
    <vt:vector size="31" baseType="lpstr">
      <vt:lpstr>Техническая</vt:lpstr>
      <vt:lpstr>Слайд 1</vt:lpstr>
      <vt:lpstr>Дело о захвате автобуса в Минеральных Водах</vt:lpstr>
      <vt:lpstr>В противном случае угрожали сжечь всех заложников: под каждое сиденье автобуса террористы поставили по 3 трехлитровые банки с бензином. Бандиты направились в Минеральные Воды. Их цель был местный аэродром, где они собирались захватить самолёт.  </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Наиболее известные международные террористические организации</vt:lpstr>
      <vt:lpstr>Аль-Кайда</vt:lpstr>
      <vt:lpstr>Аум Синрикё</vt:lpstr>
      <vt:lpstr>Тигры освобождения Тамиль Элама</vt:lpstr>
      <vt:lpstr>Хамас</vt:lpstr>
      <vt:lpstr>Хезболла</vt:lpstr>
      <vt:lpstr>Эль-Джихад</vt:lpstr>
      <vt:lpstr>Японская Красная армия</vt:lpstr>
      <vt:lpstr>Слайд 26</vt:lpstr>
      <vt:lpstr>Террористы-националисты</vt:lpstr>
      <vt:lpstr>Религиозные террористы</vt:lpstr>
      <vt:lpstr>Слайд 29</vt:lpstr>
      <vt:lpstr>Слайд 30</vt:lpstr>
    </vt:vector>
  </TitlesOfParts>
  <Company>Orlovsh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Терроризм</dc:title>
  <dc:creator>Куштыль</dc:creator>
  <cp:lastModifiedBy>Тарасов</cp:lastModifiedBy>
  <cp:revision>63</cp:revision>
  <dcterms:created xsi:type="dcterms:W3CDTF">2007-09-29T03:26:00Z</dcterms:created>
  <dcterms:modified xsi:type="dcterms:W3CDTF">2007-10-30T06:29:53Z</dcterms:modified>
</cp:coreProperties>
</file>