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1" r:id="rId4"/>
    <p:sldId id="279" r:id="rId5"/>
    <p:sldId id="257" r:id="rId6"/>
    <p:sldId id="277" r:id="rId7"/>
    <p:sldId id="288" r:id="rId8"/>
    <p:sldId id="289" r:id="rId9"/>
    <p:sldId id="290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95" r:id="rId19"/>
    <p:sldId id="292" r:id="rId20"/>
    <p:sldId id="294" r:id="rId21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AF2"/>
    <a:srgbClr val="ECF8C0"/>
    <a:srgbClr val="D8F080"/>
    <a:srgbClr val="FFF5D5"/>
    <a:srgbClr val="FFFE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0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9\Desktop\&#1089;&#1090;&#1072;&#1090;&#1080;&#1089;&#1090;&#1080;&#1082;&#1072;_&#1085;&#1086;&#1091;&#1090;&#1099;\&#1089;&#1090;&#1072;&#1090;&#1080;&#1089;&#1090;&#1080;&#1082;&#1072;%20&#1087;&#1086;%20&#1096;&#1082;&#1086;&#1083;&#1072;&#1084;_&#1072;&#1087;&#1088;&#1077;&#1083;&#1100;-&#1084;&#1072;&#108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170030728357652"/>
          <c:y val="3.0015390081185419E-2"/>
          <c:w val="0.72427405099768205"/>
          <c:h val="0.534410415571623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36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выходили в интернет (количество выходов)</c:v>
                </c:pt>
              </c:strCache>
            </c:strRef>
          </c:tx>
          <c:dLbls>
            <c:dLbl>
              <c:idx val="0"/>
              <c:layout>
                <c:manualLayout>
                  <c:x val="1.2260450586039889E-2"/>
                  <c:y val="2.5038948379940912E-3"/>
                </c:manualLayout>
              </c:layout>
              <c:showVal val="1"/>
            </c:dLbl>
            <c:dLbl>
              <c:idx val="1"/>
              <c:layout>
                <c:manualLayout>
                  <c:x val="1.8390675879059827E-2"/>
                  <c:y val="1.5023369027964365E-2"/>
                </c:manualLayout>
              </c:layout>
              <c:showVal val="1"/>
            </c:dLbl>
            <c:dLbl>
              <c:idx val="2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3"/>
              <c:layout>
                <c:manualLayout>
                  <c:x val="1.0727894262784901E-2"/>
                  <c:y val="5.0077896759881365E-3"/>
                </c:manualLayout>
              </c:layout>
              <c:showVal val="1"/>
            </c:dLbl>
            <c:dLbl>
              <c:idx val="4"/>
              <c:layout>
                <c:manualLayout>
                  <c:x val="9.1953379395300072E-3"/>
                  <c:y val="2.5038948379940695E-3"/>
                </c:manualLayout>
              </c:layout>
              <c:showVal val="1"/>
            </c:dLbl>
            <c:dLbl>
              <c:idx val="5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6"/>
              <c:layout>
                <c:manualLayout>
                  <c:x val="1.5325563232549863E-2"/>
                  <c:y val="-2.503894837994069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1.2260450586039889E-2"/>
                  <c:y val="5.0077896759881365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28</c:v>
                </c:pt>
                <c:pt idx="1">
                  <c:v>28</c:v>
                </c:pt>
                <c:pt idx="2">
                  <c:v>28</c:v>
                </c:pt>
                <c:pt idx="3">
                  <c:v>18</c:v>
                </c:pt>
                <c:pt idx="4">
                  <c:v>16</c:v>
                </c:pt>
                <c:pt idx="5">
                  <c:v>16</c:v>
                </c:pt>
                <c:pt idx="6">
                  <c:v>14</c:v>
                </c:pt>
                <c:pt idx="7">
                  <c:v>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axId val="56726272"/>
        <c:axId val="56727808"/>
      </c:barChart>
      <c:catAx>
        <c:axId val="56726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56727808"/>
        <c:crosses val="autoZero"/>
        <c:auto val="1"/>
        <c:lblAlgn val="ctr"/>
        <c:lblOffset val="100"/>
      </c:catAx>
      <c:valAx>
        <c:axId val="56727808"/>
        <c:scaling>
          <c:orientation val="minMax"/>
        </c:scaling>
        <c:axPos val="l"/>
        <c:majorGridlines/>
        <c:numFmt formatCode="General" sourceLinked="1"/>
        <c:tickLblPos val="nextTo"/>
        <c:crossAx val="56726272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2677902034173001"/>
          <c:y val="0.19636371379259629"/>
          <c:w val="0.16402564171874137"/>
          <c:h val="0.39444151118531301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ГИМНАЗИЯ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75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гимназия!$B$2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62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33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гимназия!$A$3:$A$8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гимназия!$B$3:$B$8</c:f>
              <c:numCache>
                <c:formatCode>General</c:formatCode>
                <c:ptCount val="6"/>
                <c:pt idx="0">
                  <c:v>23</c:v>
                </c:pt>
                <c:pt idx="1">
                  <c:v>23</c:v>
                </c:pt>
                <c:pt idx="2">
                  <c:v>23</c:v>
                </c:pt>
                <c:pt idx="3">
                  <c:v>23</c:v>
                </c:pt>
                <c:pt idx="4">
                  <c:v>23</c:v>
                </c:pt>
                <c:pt idx="5">
                  <c:v>23</c:v>
                </c:pt>
              </c:numCache>
            </c:numRef>
          </c:val>
        </c:ser>
        <c:ser>
          <c:idx val="1"/>
          <c:order val="1"/>
          <c:tx>
            <c:strRef>
              <c:f>гимназия!$C$2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353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showVal val="1"/>
          </c:dLbls>
          <c:cat>
            <c:strRef>
              <c:f>гимназия!$A$3:$A$8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гимназия!$C$3:$C$8</c:f>
              <c:numCache>
                <c:formatCode>General</c:formatCode>
                <c:ptCount val="6"/>
                <c:pt idx="0">
                  <c:v>18</c:v>
                </c:pt>
                <c:pt idx="1">
                  <c:v>21</c:v>
                </c:pt>
                <c:pt idx="2">
                  <c:v>21</c:v>
                </c:pt>
                <c:pt idx="3">
                  <c:v>23</c:v>
                </c:pt>
                <c:pt idx="4">
                  <c:v>21</c:v>
                </c:pt>
                <c:pt idx="5">
                  <c:v>17</c:v>
                </c:pt>
              </c:numCache>
            </c:numRef>
          </c:val>
        </c:ser>
        <c:marker val="1"/>
        <c:axId val="34727040"/>
        <c:axId val="34728960"/>
      </c:lineChart>
      <c:catAx>
        <c:axId val="34727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4728960"/>
        <c:crosses val="autoZero"/>
        <c:auto val="1"/>
        <c:lblAlgn val="ctr"/>
        <c:lblOffset val="100"/>
      </c:catAx>
      <c:valAx>
        <c:axId val="34728960"/>
        <c:scaling>
          <c:orientation val="minMax"/>
        </c:scaling>
        <c:axPos val="l"/>
        <c:majorGridlines/>
        <c:numFmt formatCode="General" sourceLinked="1"/>
        <c:tickLblPos val="nextTo"/>
        <c:crossAx val="34727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57708328714616"/>
          <c:y val="0.13475272266865934"/>
          <c:w val="0.1442287229018116"/>
          <c:h val="0.7858703013259235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ВЕРХНЕТАКЕРМЕНСКАЯ СОШ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81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верхн_такермень!$B$2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75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38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верхн_такермень!$A$3:$A$8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верхн_такермень!$B$3:$B$8</c:f>
              <c:numCache>
                <c:formatCode>General</c:formatCode>
                <c:ptCount val="6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верхн_такермень!$C$2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374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3.1249991456148457E-2"/>
                </c:manualLayout>
              </c:layout>
              <c:showVal val="1"/>
            </c:dLbl>
            <c:showVal val="1"/>
          </c:dLbls>
          <c:cat>
            <c:strRef>
              <c:f>верхн_такермень!$A$3:$A$8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верхн_такермень!$C$3:$C$8</c:f>
              <c:numCache>
                <c:formatCode>General</c:formatCode>
                <c:ptCount val="6"/>
                <c:pt idx="0">
                  <c:v>14</c:v>
                </c:pt>
                <c:pt idx="1">
                  <c:v>13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</c:numCache>
            </c:numRef>
          </c:val>
        </c:ser>
        <c:marker val="1"/>
        <c:axId val="36156928"/>
        <c:axId val="36158848"/>
      </c:lineChart>
      <c:catAx>
        <c:axId val="361569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6158848"/>
        <c:crosses val="autoZero"/>
        <c:auto val="1"/>
        <c:lblAlgn val="ctr"/>
        <c:lblOffset val="100"/>
      </c:catAx>
      <c:valAx>
        <c:axId val="36158848"/>
        <c:scaling>
          <c:orientation val="minMax"/>
        </c:scaling>
        <c:axPos val="l"/>
        <c:majorGridlines/>
        <c:numFmt formatCode="General" sourceLinked="1"/>
        <c:tickLblPos val="nextTo"/>
        <c:crossAx val="36156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079825246685686"/>
          <c:y val="0.19569453195814515"/>
          <c:w val="0.16034174037220467"/>
          <c:h val="0.68451359688988977"/>
        </c:manualLayout>
      </c:layout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КАЛТАКОВСКАЯ СОШ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86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калтаково!$B$2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84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44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калтаково!$A$3:$A$8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калтаково!$B$3:$B$8</c:f>
              <c:numCache>
                <c:formatCode>General</c:formatCode>
                <c:ptCount val="6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</c:numCache>
            </c:numRef>
          </c:val>
        </c:ser>
        <c:ser>
          <c:idx val="1"/>
          <c:order val="1"/>
          <c:tx>
            <c:strRef>
              <c:f>калтаково!$C$2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395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dLbl>
              <c:idx val="4"/>
              <c:layout>
                <c:manualLayout>
                  <c:x val="2.7548209366391198E-3"/>
                  <c:y val="3.9215686274509803E-2"/>
                </c:manualLayout>
              </c:layout>
              <c:showVal val="1"/>
            </c:dLbl>
            <c:showVal val="1"/>
          </c:dLbls>
          <c:cat>
            <c:strRef>
              <c:f>калтаково!$A$3:$A$8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калтаково!$C$3:$C$8</c:f>
              <c:numCache>
                <c:formatCode>General</c:formatCode>
                <c:ptCount val="6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17</c:v>
                </c:pt>
                <c:pt idx="5">
                  <c:v>16</c:v>
                </c:pt>
              </c:numCache>
            </c:numRef>
          </c:val>
        </c:ser>
        <c:marker val="1"/>
        <c:axId val="36214656"/>
        <c:axId val="36237312"/>
      </c:lineChart>
      <c:catAx>
        <c:axId val="36214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6237312"/>
        <c:crosses val="autoZero"/>
        <c:auto val="1"/>
        <c:lblAlgn val="ctr"/>
        <c:lblOffset val="100"/>
      </c:catAx>
      <c:valAx>
        <c:axId val="36237312"/>
        <c:scaling>
          <c:orientation val="minMax"/>
        </c:scaling>
        <c:axPos val="l"/>
        <c:majorGridlines/>
        <c:numFmt formatCode="General" sourceLinked="1"/>
        <c:tickLblPos val="nextTo"/>
        <c:crossAx val="3621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92684390660429"/>
          <c:y val="0.26840624319259387"/>
          <c:w val="0.14157359353565327"/>
          <c:h val="0.47548196181359703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КОНОВАЛОВСКАЯ СОШ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92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коноваловка!$B$2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93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48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коноваловка!$A$3:$A$8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коноваловка!$B$3:$B$8</c:f>
              <c:numCache>
                <c:formatCode>General</c:formatCode>
                <c:ptCount val="6"/>
                <c:pt idx="0">
                  <c:v>18</c:v>
                </c:pt>
                <c:pt idx="1">
                  <c:v>18</c:v>
                </c:pt>
                <c:pt idx="2">
                  <c:v>18</c:v>
                </c:pt>
                <c:pt idx="3">
                  <c:v>18</c:v>
                </c:pt>
                <c:pt idx="4">
                  <c:v>18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коноваловка!$C$2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409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3.7878799176449311E-2"/>
                </c:manualLayout>
              </c:layout>
              <c:showVal val="1"/>
            </c:dLbl>
            <c:showVal val="1"/>
          </c:dLbls>
          <c:cat>
            <c:strRef>
              <c:f>коноваловка!$A$3:$A$8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коноваловка!$C$3:$C$8</c:f>
              <c:numCache>
                <c:formatCode>General</c:formatCode>
                <c:ptCount val="6"/>
                <c:pt idx="0">
                  <c:v>16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18</c:v>
                </c:pt>
                <c:pt idx="5">
                  <c:v>18</c:v>
                </c:pt>
              </c:numCache>
            </c:numRef>
          </c:val>
        </c:ser>
        <c:marker val="1"/>
        <c:axId val="36276480"/>
        <c:axId val="36295040"/>
      </c:lineChart>
      <c:catAx>
        <c:axId val="362764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6295040"/>
        <c:crosses val="autoZero"/>
        <c:auto val="1"/>
        <c:lblAlgn val="ctr"/>
        <c:lblOffset val="100"/>
      </c:catAx>
      <c:valAx>
        <c:axId val="36295040"/>
        <c:scaling>
          <c:orientation val="minMax"/>
        </c:scaling>
        <c:axPos val="l"/>
        <c:majorGridlines/>
        <c:numFmt formatCode="General" sourceLinked="1"/>
        <c:tickLblPos val="nextTo"/>
        <c:crossAx val="36276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575537665851284"/>
          <c:y val="0.91174600828157504"/>
          <c:w val="0.49529286881997725"/>
          <c:h val="5.8788210638240725E-2"/>
        </c:manualLayout>
      </c:layout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КУЗЕМБЕТЬЕВСКАЯ СОШ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92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кузембетьево!$B$2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93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48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кузембетьево!$A$3:$A$8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кузембетьево!$B$3:$B$8</c:f>
              <c:numCache>
                <c:formatCode>General</c:formatCode>
                <c:ptCount val="6"/>
                <c:pt idx="0">
                  <c:v>26</c:v>
                </c:pt>
                <c:pt idx="1">
                  <c:v>26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  <c:pt idx="5">
                  <c:v>26</c:v>
                </c:pt>
              </c:numCache>
            </c:numRef>
          </c:val>
        </c:ser>
        <c:ser>
          <c:idx val="1"/>
          <c:order val="1"/>
          <c:tx>
            <c:strRef>
              <c:f>кузембетьево!$C$2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409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showVal val="1"/>
          </c:dLbls>
          <c:cat>
            <c:strRef>
              <c:f>кузембетьево!$A$3:$A$8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кузембетьево!$C$3:$C$8</c:f>
              <c:numCache>
                <c:formatCode>General</c:formatCode>
                <c:ptCount val="6"/>
                <c:pt idx="0">
                  <c:v>22</c:v>
                </c:pt>
                <c:pt idx="1">
                  <c:v>20</c:v>
                </c:pt>
                <c:pt idx="2">
                  <c:v>22</c:v>
                </c:pt>
                <c:pt idx="3">
                  <c:v>23</c:v>
                </c:pt>
                <c:pt idx="4">
                  <c:v>23</c:v>
                </c:pt>
                <c:pt idx="5">
                  <c:v>21</c:v>
                </c:pt>
              </c:numCache>
            </c:numRef>
          </c:val>
        </c:ser>
        <c:marker val="1"/>
        <c:axId val="36330112"/>
        <c:axId val="36352768"/>
      </c:lineChart>
      <c:catAx>
        <c:axId val="363301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6352768"/>
        <c:crosses val="autoZero"/>
        <c:auto val="1"/>
        <c:lblAlgn val="ctr"/>
        <c:lblOffset val="100"/>
      </c:catAx>
      <c:valAx>
        <c:axId val="36352768"/>
        <c:scaling>
          <c:orientation val="minMax"/>
        </c:scaling>
        <c:axPos val="l"/>
        <c:majorGridlines/>
        <c:numFmt formatCode="General" sourceLinked="1"/>
        <c:tickLblPos val="nextTo"/>
        <c:crossAx val="36330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204334910824545"/>
          <c:y val="0.89676853004543511"/>
          <c:w val="0.51481179855264958"/>
          <c:h val="0.10291246642763958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170030728357659"/>
          <c:y val="3.0015390081185405E-2"/>
          <c:w val="0.72427405099768205"/>
          <c:h val="0.534410415571623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36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выходили в интернет (количество выходов)</c:v>
                </c:pt>
              </c:strCache>
            </c:strRef>
          </c:tx>
          <c:dLbls>
            <c:dLbl>
              <c:idx val="0"/>
              <c:layout>
                <c:manualLayout>
                  <c:x val="1.2260450586039891E-2"/>
                  <c:y val="2.5038948379940895E-3"/>
                </c:manualLayout>
              </c:layout>
              <c:showVal val="1"/>
            </c:dLbl>
            <c:dLbl>
              <c:idx val="1"/>
              <c:layout>
                <c:manualLayout>
                  <c:x val="1.8390675879059837E-2"/>
                  <c:y val="1.5023369027964381E-2"/>
                </c:manualLayout>
              </c:layout>
              <c:showVal val="1"/>
            </c:dLbl>
            <c:dLbl>
              <c:idx val="2"/>
              <c:layout>
                <c:manualLayout>
                  <c:x val="7.6627816162749291E-3"/>
                  <c:y val="1.0015579351976252E-2"/>
                </c:manualLayout>
              </c:layout>
              <c:showVal val="1"/>
            </c:dLbl>
            <c:dLbl>
              <c:idx val="3"/>
              <c:layout>
                <c:manualLayout>
                  <c:x val="1.072789426278491E-2"/>
                  <c:y val="5.007789675988133E-3"/>
                </c:manualLayout>
              </c:layout>
              <c:showVal val="1"/>
            </c:dLbl>
            <c:dLbl>
              <c:idx val="4"/>
              <c:layout>
                <c:manualLayout>
                  <c:x val="9.195337939530002E-3"/>
                  <c:y val="2.5038948379940669E-3"/>
                </c:manualLayout>
              </c:layout>
              <c:showVal val="1"/>
            </c:dLbl>
            <c:dLbl>
              <c:idx val="5"/>
              <c:layout>
                <c:manualLayout>
                  <c:x val="7.6627816162749291E-3"/>
                  <c:y val="1.0015579351976252E-2"/>
                </c:manualLayout>
              </c:layout>
              <c:showVal val="1"/>
            </c:dLbl>
            <c:dLbl>
              <c:idx val="6"/>
              <c:layout>
                <c:manualLayout>
                  <c:x val="1.5325563232549865E-2"/>
                  <c:y val="-2.5038948379940669E-3"/>
                </c:manualLayout>
              </c:layout>
              <c:showVal val="1"/>
            </c:dLbl>
            <c:dLbl>
              <c:idx val="7"/>
              <c:layout>
                <c:manualLayout>
                  <c:x val="1.2260450586039891E-2"/>
                  <c:y val="5.007789675988133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31</c:v>
                </c:pt>
                <c:pt idx="1">
                  <c:v>27</c:v>
                </c:pt>
                <c:pt idx="2">
                  <c:v>26</c:v>
                </c:pt>
                <c:pt idx="3">
                  <c:v>21</c:v>
                </c:pt>
                <c:pt idx="4">
                  <c:v>16</c:v>
                </c:pt>
                <c:pt idx="5">
                  <c:v>16</c:v>
                </c:pt>
                <c:pt idx="6">
                  <c:v>13</c:v>
                </c:pt>
                <c:pt idx="7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axId val="61416960"/>
        <c:axId val="61418496"/>
      </c:barChart>
      <c:catAx>
        <c:axId val="61416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61418496"/>
        <c:crosses val="autoZero"/>
        <c:auto val="1"/>
        <c:lblAlgn val="ctr"/>
        <c:lblOffset val="100"/>
      </c:catAx>
      <c:valAx>
        <c:axId val="61418496"/>
        <c:scaling>
          <c:orientation val="minMax"/>
        </c:scaling>
        <c:axPos val="l"/>
        <c:majorGridlines/>
        <c:numFmt formatCode="General" sourceLinked="1"/>
        <c:tickLblPos val="nextTo"/>
        <c:crossAx val="6141696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2677902034172956"/>
          <c:y val="0.1963637137925964"/>
          <c:w val="0.16402564171874137"/>
          <c:h val="0.39444151118531284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170030728357652"/>
          <c:y val="3.0015390081185415E-2"/>
          <c:w val="0.72427405099768205"/>
          <c:h val="0.534410415571623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36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выходили в интернет (количество выходов)</c:v>
                </c:pt>
              </c:strCache>
            </c:strRef>
          </c:tx>
          <c:dLbls>
            <c:dLbl>
              <c:idx val="0"/>
              <c:layout>
                <c:manualLayout>
                  <c:x val="1.2260450586039889E-2"/>
                  <c:y val="2.5038948379940903E-3"/>
                </c:manualLayout>
              </c:layout>
              <c:showVal val="1"/>
            </c:dLbl>
            <c:dLbl>
              <c:idx val="1"/>
              <c:layout>
                <c:manualLayout>
                  <c:x val="1.8390675879059827E-2"/>
                  <c:y val="1.5023369027964365E-2"/>
                </c:manualLayout>
              </c:layout>
              <c:showVal val="1"/>
            </c:dLbl>
            <c:dLbl>
              <c:idx val="2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3"/>
              <c:layout>
                <c:manualLayout>
                  <c:x val="1.0727894262784901E-2"/>
                  <c:y val="5.0077896759881347E-3"/>
                </c:manualLayout>
              </c:layout>
              <c:showVal val="1"/>
            </c:dLbl>
            <c:dLbl>
              <c:idx val="4"/>
              <c:layout>
                <c:manualLayout>
                  <c:x val="9.1953379395300055E-3"/>
                  <c:y val="2.5038948379940687E-3"/>
                </c:manualLayout>
              </c:layout>
              <c:showVal val="1"/>
            </c:dLbl>
            <c:dLbl>
              <c:idx val="5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6"/>
              <c:layout>
                <c:manualLayout>
                  <c:x val="1.5325563232549863E-2"/>
                  <c:y val="-2.503894837994068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1.2260450586039889E-2"/>
                  <c:y val="5.0077896759881347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31</c:v>
                </c:pt>
                <c:pt idx="1">
                  <c:v>26</c:v>
                </c:pt>
                <c:pt idx="2">
                  <c:v>25</c:v>
                </c:pt>
                <c:pt idx="3">
                  <c:v>21</c:v>
                </c:pt>
                <c:pt idx="4">
                  <c:v>16</c:v>
                </c:pt>
                <c:pt idx="5">
                  <c:v>17</c:v>
                </c:pt>
                <c:pt idx="6">
                  <c:v>14</c:v>
                </c:pt>
                <c:pt idx="7">
                  <c:v>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axId val="82735872"/>
        <c:axId val="82737408"/>
      </c:barChart>
      <c:catAx>
        <c:axId val="82735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82737408"/>
        <c:crosses val="autoZero"/>
        <c:auto val="1"/>
        <c:lblAlgn val="ctr"/>
        <c:lblOffset val="100"/>
      </c:catAx>
      <c:valAx>
        <c:axId val="82737408"/>
        <c:scaling>
          <c:orientation val="minMax"/>
        </c:scaling>
        <c:axPos val="l"/>
        <c:majorGridlines/>
        <c:numFmt formatCode="General" sourceLinked="1"/>
        <c:tickLblPos val="nextTo"/>
        <c:crossAx val="82735872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267790203417299"/>
          <c:y val="0.19636371379259629"/>
          <c:w val="0.16402564171874137"/>
          <c:h val="0.39444151118531295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170030728357652"/>
          <c:y val="3.0015390081185419E-2"/>
          <c:w val="0.72427405099768205"/>
          <c:h val="0.534410415571623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36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выходили в интернет (количество выходов)</c:v>
                </c:pt>
              </c:strCache>
            </c:strRef>
          </c:tx>
          <c:dLbls>
            <c:dLbl>
              <c:idx val="0"/>
              <c:layout>
                <c:manualLayout>
                  <c:x val="1.2260450586039889E-2"/>
                  <c:y val="2.5038948379940912E-3"/>
                </c:manualLayout>
              </c:layout>
              <c:showVal val="1"/>
            </c:dLbl>
            <c:dLbl>
              <c:idx val="1"/>
              <c:layout>
                <c:manualLayout>
                  <c:x val="1.8390675879059827E-2"/>
                  <c:y val="1.5023369027964365E-2"/>
                </c:manualLayout>
              </c:layout>
              <c:showVal val="1"/>
            </c:dLbl>
            <c:dLbl>
              <c:idx val="2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3"/>
              <c:layout>
                <c:manualLayout>
                  <c:x val="1.0727894262784901E-2"/>
                  <c:y val="5.0077896759881365E-3"/>
                </c:manualLayout>
              </c:layout>
              <c:showVal val="1"/>
            </c:dLbl>
            <c:dLbl>
              <c:idx val="4"/>
              <c:layout>
                <c:manualLayout>
                  <c:x val="9.1953379395300072E-3"/>
                  <c:y val="2.5038948379940695E-3"/>
                </c:manualLayout>
              </c:layout>
              <c:showVal val="1"/>
            </c:dLbl>
            <c:dLbl>
              <c:idx val="5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6"/>
              <c:layout>
                <c:manualLayout>
                  <c:x val="1.5325563232549863E-2"/>
                  <c:y val="-2.503894837994069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1.2260450586039889E-2"/>
                  <c:y val="5.0077896759881365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36</c:v>
                </c:pt>
                <c:pt idx="1">
                  <c:v>33</c:v>
                </c:pt>
                <c:pt idx="2">
                  <c:v>25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axId val="82826752"/>
        <c:axId val="82828288"/>
      </c:barChart>
      <c:catAx>
        <c:axId val="82826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82828288"/>
        <c:crosses val="autoZero"/>
        <c:auto val="1"/>
        <c:lblAlgn val="ctr"/>
        <c:lblOffset val="100"/>
      </c:catAx>
      <c:valAx>
        <c:axId val="82828288"/>
        <c:scaling>
          <c:orientation val="minMax"/>
        </c:scaling>
        <c:axPos val="l"/>
        <c:majorGridlines/>
        <c:numFmt formatCode="General" sourceLinked="1"/>
        <c:tickLblPos val="nextTo"/>
        <c:crossAx val="82826752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2677902034173001"/>
          <c:y val="0.19636371379259629"/>
          <c:w val="0.16402564171874137"/>
          <c:h val="0.39444151118531301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170030728357652"/>
          <c:y val="3.0015390081185422E-2"/>
          <c:w val="0.72427405099768205"/>
          <c:h val="0.534410415571623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36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выходили в интернет (количество выходов)</c:v>
                </c:pt>
              </c:strCache>
            </c:strRef>
          </c:tx>
          <c:dLbls>
            <c:dLbl>
              <c:idx val="0"/>
              <c:layout>
                <c:manualLayout>
                  <c:x val="1.2260450586039889E-2"/>
                  <c:y val="2.5038948379940917E-3"/>
                </c:manualLayout>
              </c:layout>
              <c:showVal val="1"/>
            </c:dLbl>
            <c:dLbl>
              <c:idx val="1"/>
              <c:layout>
                <c:manualLayout>
                  <c:x val="1.8390675879059827E-2"/>
                  <c:y val="1.5023369027964365E-2"/>
                </c:manualLayout>
              </c:layout>
              <c:showVal val="1"/>
            </c:dLbl>
            <c:dLbl>
              <c:idx val="2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3"/>
              <c:layout>
                <c:manualLayout>
                  <c:x val="1.0727894262784901E-2"/>
                  <c:y val="5.0077896759881382E-3"/>
                </c:manualLayout>
              </c:layout>
              <c:showVal val="1"/>
            </c:dLbl>
            <c:dLbl>
              <c:idx val="4"/>
              <c:layout>
                <c:manualLayout>
                  <c:x val="9.195337939530009E-3"/>
                  <c:y val="2.50389483799407E-3"/>
                </c:manualLayout>
              </c:layout>
              <c:showVal val="1"/>
            </c:dLbl>
            <c:dLbl>
              <c:idx val="5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6"/>
              <c:layout>
                <c:manualLayout>
                  <c:x val="1.5325563232549863E-2"/>
                  <c:y val="-2.5038948379940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1.2260450586039889E-2"/>
                  <c:y val="5.0077896759881382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42</c:v>
                </c:pt>
                <c:pt idx="1">
                  <c:v>41</c:v>
                </c:pt>
                <c:pt idx="2">
                  <c:v>22</c:v>
                </c:pt>
                <c:pt idx="3">
                  <c:v>21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axId val="82954496"/>
        <c:axId val="82980864"/>
      </c:barChart>
      <c:catAx>
        <c:axId val="82954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82980864"/>
        <c:crosses val="autoZero"/>
        <c:auto val="1"/>
        <c:lblAlgn val="ctr"/>
        <c:lblOffset val="100"/>
      </c:catAx>
      <c:valAx>
        <c:axId val="82980864"/>
        <c:scaling>
          <c:orientation val="minMax"/>
        </c:scaling>
        <c:axPos val="l"/>
        <c:majorGridlines/>
        <c:numFmt formatCode="General" sourceLinked="1"/>
        <c:tickLblPos val="nextTo"/>
        <c:crossAx val="8295449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2677902034173012"/>
          <c:y val="0.19636371379259629"/>
          <c:w val="0.16402564171874137"/>
          <c:h val="0.39444151118531307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170030728357652"/>
          <c:y val="3.0015390081185429E-2"/>
          <c:w val="0.72427405099768205"/>
          <c:h val="0.534410415571623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46</c:v>
                </c:pt>
                <c:pt idx="2">
                  <c:v>36</c:v>
                </c:pt>
                <c:pt idx="3">
                  <c:v>23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выходили в интернет (количество выходов)</c:v>
                </c:pt>
              </c:strCache>
            </c:strRef>
          </c:tx>
          <c:dLbls>
            <c:dLbl>
              <c:idx val="0"/>
              <c:layout>
                <c:manualLayout>
                  <c:x val="1.2260450586039889E-2"/>
                  <c:y val="2.5038948379940925E-3"/>
                </c:manualLayout>
              </c:layout>
              <c:showVal val="1"/>
            </c:dLbl>
            <c:dLbl>
              <c:idx val="1"/>
              <c:layout>
                <c:manualLayout>
                  <c:x val="1.8390675879059827E-2"/>
                  <c:y val="1.5023369027964365E-2"/>
                </c:manualLayout>
              </c:layout>
              <c:showVal val="1"/>
            </c:dLbl>
            <c:dLbl>
              <c:idx val="2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3"/>
              <c:layout>
                <c:manualLayout>
                  <c:x val="1.0727894262784901E-2"/>
                  <c:y val="5.0077896759881391E-3"/>
                </c:manualLayout>
              </c:layout>
              <c:showVal val="1"/>
            </c:dLbl>
            <c:dLbl>
              <c:idx val="4"/>
              <c:layout>
                <c:manualLayout>
                  <c:x val="9.1953379395300107E-3"/>
                  <c:y val="2.5038948379940708E-3"/>
                </c:manualLayout>
              </c:layout>
              <c:showVal val="1"/>
            </c:dLbl>
            <c:dLbl>
              <c:idx val="5"/>
              <c:layout>
                <c:manualLayout>
                  <c:x val="7.6627816162749274E-3"/>
                  <c:y val="1.0015579351976243E-2"/>
                </c:manualLayout>
              </c:layout>
              <c:showVal val="1"/>
            </c:dLbl>
            <c:dLbl>
              <c:idx val="6"/>
              <c:layout>
                <c:manualLayout>
                  <c:x val="1.5325563232549863E-2"/>
                  <c:y val="-2.503894837994070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1.2260450586039889E-2"/>
                  <c:y val="5.0077896759881391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47</c:v>
                </c:pt>
                <c:pt idx="1">
                  <c:v>32</c:v>
                </c:pt>
                <c:pt idx="2">
                  <c:v>29</c:v>
                </c:pt>
                <c:pt idx="3">
                  <c:v>17</c:v>
                </c:pt>
                <c:pt idx="4">
                  <c:v>16</c:v>
                </c:pt>
                <c:pt idx="5">
                  <c:v>18</c:v>
                </c:pt>
                <c:pt idx="6">
                  <c:v>14</c:v>
                </c:pt>
                <c:pt idx="7">
                  <c:v>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МОУ "СОШ №1"</c:v>
                </c:pt>
                <c:pt idx="1">
                  <c:v>МОУ "СОШ №2"</c:v>
                </c:pt>
                <c:pt idx="2">
                  <c:v>МОУ "СОШ №3"</c:v>
                </c:pt>
                <c:pt idx="3">
                  <c:v>МОУ "Гимназия"</c:v>
                </c:pt>
                <c:pt idx="4">
                  <c:v>МОУ "Калтаковская СОШ"</c:v>
                </c:pt>
                <c:pt idx="5">
                  <c:v>МОУ "Коноваловская СОШ"</c:v>
                </c:pt>
                <c:pt idx="6">
                  <c:v>МОУ "Верхнетакерменская ООШ"</c:v>
                </c:pt>
                <c:pt idx="7">
                  <c:v>МОУ "Кузембетьевская СОШ"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axId val="88875776"/>
        <c:axId val="88877312"/>
      </c:barChart>
      <c:catAx>
        <c:axId val="88875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88877312"/>
        <c:crosses val="autoZero"/>
        <c:auto val="1"/>
        <c:lblAlgn val="ctr"/>
        <c:lblOffset val="100"/>
      </c:catAx>
      <c:valAx>
        <c:axId val="88877312"/>
        <c:scaling>
          <c:orientation val="minMax"/>
        </c:scaling>
        <c:axPos val="l"/>
        <c:majorGridlines/>
        <c:numFmt formatCode="General" sourceLinked="1"/>
        <c:tickLblPos val="nextTo"/>
        <c:crossAx val="8887577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2677902034173023"/>
          <c:y val="0.19636371379259629"/>
          <c:w val="0.16402564171874137"/>
          <c:h val="0.39444151118531312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Статистика авторизаций</a:t>
            </a:r>
            <a:r>
              <a:rPr lang="ru-RU" sz="1400" baseline="0"/>
              <a:t> с уникальными паролями (</a:t>
            </a:r>
            <a:r>
              <a:rPr lang="en-US" sz="1400" baseline="0"/>
              <a:t>wi-fi</a:t>
            </a:r>
            <a:r>
              <a:rPr lang="ru-RU" sz="1400" baseline="0"/>
              <a:t> в школе)</a:t>
            </a:r>
          </a:p>
          <a:p>
            <a:pPr>
              <a:defRPr/>
            </a:pPr>
            <a:r>
              <a:rPr lang="ru-RU" sz="3200" baseline="0">
                <a:solidFill>
                  <a:sysClr val="windowText" lastClr="000000"/>
                </a:solidFill>
              </a:rPr>
              <a:t>СОШ №1</a:t>
            </a:r>
            <a:endParaRPr lang="ru-RU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6412396311423641"/>
          <c:y val="3.3613734704773628E-2"/>
        </c:manualLayout>
      </c:layout>
    </c:title>
    <c:plotArea>
      <c:layout>
        <c:manualLayout>
          <c:layoutTarget val="inner"/>
          <c:xMode val="edge"/>
          <c:yMode val="edge"/>
          <c:x val="9.2015804174210861E-2"/>
          <c:y val="0.23481921652168156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сош1!$B$2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33E-2"/>
                </c:manualLayout>
              </c:layout>
              <c:showVal val="1"/>
            </c:dLbl>
            <c:dLbl>
              <c:idx val="1"/>
              <c:layout>
                <c:manualLayout>
                  <c:x val="3.5650623885918036E-3"/>
                  <c:y val="-1.8475746097665433E-2"/>
                </c:manualLayout>
              </c:layout>
              <c:showVal val="1"/>
            </c:dLbl>
            <c:dLbl>
              <c:idx val="2"/>
              <c:layout>
                <c:manualLayout>
                  <c:x val="-1.7825311942959022E-3"/>
                  <c:y val="-1.847574609766543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33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33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8214936247723145E-2"/>
                </c:manualLayout>
              </c:layout>
              <c:showVal val="1"/>
            </c:dLbl>
            <c:showVal val="1"/>
          </c:dLbls>
          <c:cat>
            <c:strRef>
              <c:f>сош1!$A$3:$A$8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сош1!$B$3:$B$8</c:f>
              <c:numCache>
                <c:formatCode>General</c:formatCode>
                <c:ptCount val="6"/>
                <c:pt idx="0">
                  <c:v>48</c:v>
                </c:pt>
                <c:pt idx="1">
                  <c:v>48</c:v>
                </c:pt>
                <c:pt idx="2">
                  <c:v>48</c:v>
                </c:pt>
                <c:pt idx="3">
                  <c:v>48</c:v>
                </c:pt>
                <c:pt idx="4">
                  <c:v>48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сош1!$C$2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318E-2"/>
                </c:manualLayout>
              </c:layout>
              <c:showVal val="1"/>
            </c:dLbl>
            <c:dLbl>
              <c:idx val="1"/>
              <c:layout>
                <c:manualLayout>
                  <c:x val="-5.3475935828877011E-3"/>
                  <c:y val="2.4634328130220588E-2"/>
                </c:manualLayout>
              </c:layout>
              <c:showVal val="1"/>
            </c:dLbl>
            <c:dLbl>
              <c:idx val="2"/>
              <c:layout>
                <c:manualLayout>
                  <c:x val="-5.3475935828877011E-3"/>
                  <c:y val="2.4634328130220588E-2"/>
                </c:manualLayout>
              </c:layout>
              <c:showVal val="1"/>
            </c:dLbl>
            <c:dLbl>
              <c:idx val="3"/>
              <c:layout>
                <c:manualLayout>
                  <c:x val="-5.3475935828877011E-3"/>
                  <c:y val="2.7713619146498183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2.9143897996357016E-2"/>
                </c:manualLayout>
              </c:layout>
              <c:showVal val="1"/>
            </c:dLbl>
            <c:showVal val="1"/>
          </c:dLbls>
          <c:cat>
            <c:strRef>
              <c:f>сош1!$A$3:$A$8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сош1!$C$3:$C$8</c:f>
              <c:numCache>
                <c:formatCode>General</c:formatCode>
                <c:ptCount val="6"/>
                <c:pt idx="0">
                  <c:v>28</c:v>
                </c:pt>
                <c:pt idx="1">
                  <c:v>31</c:v>
                </c:pt>
                <c:pt idx="2">
                  <c:v>31</c:v>
                </c:pt>
                <c:pt idx="3">
                  <c:v>36</c:v>
                </c:pt>
                <c:pt idx="4">
                  <c:v>42</c:v>
                </c:pt>
                <c:pt idx="5">
                  <c:v>47</c:v>
                </c:pt>
              </c:numCache>
            </c:numRef>
          </c:val>
        </c:ser>
        <c:marker val="1"/>
        <c:axId val="33083392"/>
        <c:axId val="33085312"/>
      </c:lineChart>
      <c:catAx>
        <c:axId val="33083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majorTickMark val="none"/>
        <c:tickLblPos val="nextTo"/>
        <c:crossAx val="33085312"/>
        <c:crosses val="autoZero"/>
        <c:auto val="1"/>
        <c:lblAlgn val="ctr"/>
        <c:lblOffset val="100"/>
      </c:catAx>
      <c:valAx>
        <c:axId val="33085312"/>
        <c:scaling>
          <c:orientation val="minMax"/>
        </c:scaling>
        <c:axPos val="l"/>
        <c:majorGridlines/>
        <c:numFmt formatCode="General" sourceLinked="1"/>
        <c:tickLblPos val="nextTo"/>
        <c:crossAx val="33083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90341620860275"/>
          <c:y val="4.2386633545273986E-5"/>
          <c:w val="0.13677544363201224"/>
          <c:h val="0.9152047661139594"/>
        </c:manualLayout>
      </c:layout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СОШ №2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61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сош2!$B$2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45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25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сош2!$A$3:$A$8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сош2!$B$3:$B$8</c:f>
              <c:numCache>
                <c:formatCode>General</c:formatCode>
                <c:ptCount val="6"/>
                <c:pt idx="0">
                  <c:v>46</c:v>
                </c:pt>
                <c:pt idx="1">
                  <c:v>46</c:v>
                </c:pt>
                <c:pt idx="2">
                  <c:v>46</c:v>
                </c:pt>
                <c:pt idx="3">
                  <c:v>46</c:v>
                </c:pt>
                <c:pt idx="4">
                  <c:v>46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сош2!$C$2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325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595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595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showVal val="1"/>
          </c:dLbls>
          <c:cat>
            <c:strRef>
              <c:f>сош2!$A$3:$A$8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сош2!$C$3:$C$8</c:f>
              <c:numCache>
                <c:formatCode>General</c:formatCode>
                <c:ptCount val="6"/>
                <c:pt idx="0">
                  <c:v>28</c:v>
                </c:pt>
                <c:pt idx="1">
                  <c:v>27</c:v>
                </c:pt>
                <c:pt idx="2">
                  <c:v>26</c:v>
                </c:pt>
                <c:pt idx="3">
                  <c:v>33</c:v>
                </c:pt>
                <c:pt idx="4">
                  <c:v>41</c:v>
                </c:pt>
                <c:pt idx="5">
                  <c:v>32</c:v>
                </c:pt>
              </c:numCache>
            </c:numRef>
          </c:val>
        </c:ser>
        <c:marker val="1"/>
        <c:axId val="33763712"/>
        <c:axId val="33765632"/>
      </c:lineChart>
      <c:catAx>
        <c:axId val="337637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3765632"/>
        <c:crosses val="autoZero"/>
        <c:auto val="1"/>
        <c:lblAlgn val="ctr"/>
        <c:lblOffset val="100"/>
      </c:catAx>
      <c:valAx>
        <c:axId val="33765632"/>
        <c:scaling>
          <c:orientation val="minMax"/>
        </c:scaling>
        <c:axPos val="l"/>
        <c:majorGridlines/>
        <c:numFmt formatCode="General" sourceLinked="1"/>
        <c:tickLblPos val="nextTo"/>
        <c:crossAx val="33763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5935039267389"/>
          <c:y val="0.14371422389832444"/>
          <c:w val="0.14696019647039896"/>
          <c:h val="0.77202601631412671"/>
        </c:manualLayout>
      </c:layout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/>
              <a:t>Статистика авторизаций с уникальными паролями (</a:t>
            </a:r>
            <a:r>
              <a:rPr lang="en-US" sz="1400" b="1" i="0" baseline="0"/>
              <a:t>wi-fi</a:t>
            </a:r>
            <a:r>
              <a:rPr lang="ru-RU" sz="1400" b="1" i="0" baseline="0"/>
              <a:t> в школе)</a:t>
            </a:r>
            <a:endParaRPr lang="ru-RU" sz="140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3200">
                <a:solidFill>
                  <a:sysClr val="windowText" lastClr="000000"/>
                </a:solidFill>
              </a:rPr>
              <a:t>СОШ №3</a:t>
            </a:r>
            <a:endParaRPr lang="en-US" sz="32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560346400550197"/>
          <c:y val="2.437586165594088E-2"/>
        </c:manualLayout>
      </c:layout>
    </c:title>
    <c:plotArea>
      <c:layout>
        <c:manualLayout>
          <c:layoutTarget val="inner"/>
          <c:xMode val="edge"/>
          <c:yMode val="edge"/>
          <c:x val="9.2015804174210847E-2"/>
          <c:y val="0.23481921652168167"/>
          <c:w val="0.70096986539784134"/>
          <c:h val="0.5622836313133347"/>
        </c:manualLayout>
      </c:layout>
      <c:lineChart>
        <c:grouping val="standard"/>
        <c:ser>
          <c:idx val="0"/>
          <c:order val="0"/>
          <c:tx>
            <c:strRef>
              <c:f>сош3!$B$2</c:f>
              <c:strCache>
                <c:ptCount val="1"/>
                <c:pt idx="0">
                  <c:v>количество ноутбуков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1"/>
              <c:layout>
                <c:manualLayout>
                  <c:x val="3.5650623885918054E-3"/>
                  <c:y val="-1.8475746097665429E-2"/>
                </c:manualLayout>
              </c:layout>
              <c:showVal val="1"/>
            </c:dLbl>
            <c:dLbl>
              <c:idx val="2"/>
              <c:layout>
                <c:manualLayout>
                  <c:x val="-1.7825311942959029E-3"/>
                  <c:y val="-1.847574609766542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8475746097665429E-2"/>
                </c:manualLayout>
              </c:layout>
              <c:showVal val="1"/>
            </c:dLbl>
            <c:showVal val="1"/>
          </c:dLbls>
          <c:cat>
            <c:strRef>
              <c:f>сош3!$A$3:$A$8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сош3!$B$3:$B$8</c:f>
              <c:numCache>
                <c:formatCode>General</c:formatCode>
                <c:ptCount val="6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</c:numCache>
            </c:numRef>
          </c:val>
        </c:ser>
        <c:ser>
          <c:idx val="1"/>
          <c:order val="1"/>
          <c:tx>
            <c:strRef>
              <c:f>сош3!$C$2</c:f>
              <c:strCache>
                <c:ptCount val="1"/>
                <c:pt idx="0">
                  <c:v>количество авторизаций с уникальными паролями (wi-fi)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872201179053339E-2"/>
                </c:manualLayout>
              </c:layout>
              <c:showVal val="1"/>
            </c:dLbl>
            <c:dLbl>
              <c:idx val="1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2"/>
              <c:layout>
                <c:manualLayout>
                  <c:x val="-5.3475935828877002E-3"/>
                  <c:y val="2.4634328130220602E-2"/>
                </c:manualLayout>
              </c:layout>
              <c:showVal val="1"/>
            </c:dLbl>
            <c:dLbl>
              <c:idx val="3"/>
              <c:layout>
                <c:manualLayout>
                  <c:x val="-5.3475935828877002E-3"/>
                  <c:y val="2.771361914649818E-2"/>
                </c:manualLayout>
              </c:layout>
              <c:showVal val="1"/>
            </c:dLbl>
            <c:showVal val="1"/>
          </c:dLbls>
          <c:cat>
            <c:strRef>
              <c:f>сош3!$A$3:$A$8</c:f>
              <c:strCache>
                <c:ptCount val="6"/>
                <c:pt idx="0">
                  <c:v>4 апреля - 10 апреля</c:v>
                </c:pt>
                <c:pt idx="1">
                  <c:v>11 апреля - 17 апреля</c:v>
                </c:pt>
                <c:pt idx="2">
                  <c:v>18 апреля - 24апреля</c:v>
                </c:pt>
                <c:pt idx="3">
                  <c:v>25 апреля - 1 мая</c:v>
                </c:pt>
                <c:pt idx="4">
                  <c:v>2 мая - 8 мая</c:v>
                </c:pt>
                <c:pt idx="5">
                  <c:v>9 мая - 15 мая</c:v>
                </c:pt>
              </c:strCache>
            </c:strRef>
          </c:cat>
          <c:val>
            <c:numRef>
              <c:f>сош3!$C$3:$C$8</c:f>
              <c:numCache>
                <c:formatCode>General</c:formatCode>
                <c:ptCount val="6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25</c:v>
                </c:pt>
                <c:pt idx="4">
                  <c:v>22</c:v>
                </c:pt>
                <c:pt idx="5">
                  <c:v>29</c:v>
                </c:pt>
              </c:numCache>
            </c:numRef>
          </c:val>
        </c:ser>
        <c:marker val="1"/>
        <c:axId val="34674560"/>
        <c:axId val="34689024"/>
      </c:lineChart>
      <c:catAx>
        <c:axId val="34674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периоды проверки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34689024"/>
        <c:crosses val="autoZero"/>
        <c:auto val="1"/>
        <c:lblAlgn val="ctr"/>
        <c:lblOffset val="100"/>
      </c:catAx>
      <c:valAx>
        <c:axId val="34689024"/>
        <c:scaling>
          <c:orientation val="minMax"/>
        </c:scaling>
        <c:axPos val="l"/>
        <c:majorGridlines/>
        <c:numFmt formatCode="General" sourceLinked="1"/>
        <c:tickLblPos val="nextTo"/>
        <c:crossAx val="34674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23153801822923"/>
          <c:y val="0.21827504120124533"/>
          <c:w val="0.13951096352236536"/>
          <c:h val="0.65976737403948593"/>
        </c:manualLayout>
      </c:layout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0.2069</cdr:x>
      <cdr:y>0.4507</cdr:y>
    </cdr:from>
    <cdr:to>
      <cdr:x>0.2931</cdr:x>
      <cdr:y>0.52112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2286016"/>
          <a:ext cx="714323" cy="35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2060"/>
              </a:solidFill>
            </a:rPr>
            <a:t>61 %</a:t>
          </a:r>
          <a:endParaRPr lang="ru-RU" sz="1800" b="1" dirty="0">
            <a:solidFill>
              <a:srgbClr val="00206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0.21552</cdr:x>
      <cdr:y>0.42254</cdr:y>
    </cdr:from>
    <cdr:to>
      <cdr:x>0.30172</cdr:x>
      <cdr:y>0.49296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85950" y="2143140"/>
          <a:ext cx="714323" cy="35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2060"/>
              </a:solidFill>
            </a:rPr>
            <a:t>61 %</a:t>
          </a:r>
          <a:endParaRPr lang="ru-RU" sz="1800" b="1" dirty="0">
            <a:solidFill>
              <a:srgbClr val="00206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0.2069</cdr:x>
      <cdr:y>0.4507</cdr:y>
    </cdr:from>
    <cdr:to>
      <cdr:x>0.2931</cdr:x>
      <cdr:y>0.52112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2286016"/>
          <a:ext cx="714323" cy="35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2060"/>
              </a:solidFill>
            </a:rPr>
            <a:t>57 %</a:t>
          </a:r>
          <a:endParaRPr lang="ru-RU" sz="1800" b="1" dirty="0">
            <a:solidFill>
              <a:srgbClr val="00206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0.2069</cdr:x>
      <cdr:y>0.4507</cdr:y>
    </cdr:from>
    <cdr:to>
      <cdr:x>0.2931</cdr:x>
      <cdr:y>0.52112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2286016"/>
          <a:ext cx="714323" cy="35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2060"/>
              </a:solidFill>
            </a:rPr>
            <a:t>72 %</a:t>
          </a:r>
          <a:endParaRPr lang="ru-RU" sz="1800" b="1" dirty="0">
            <a:solidFill>
              <a:srgbClr val="00206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0.2069</cdr:x>
      <cdr:y>0.4507</cdr:y>
    </cdr:from>
    <cdr:to>
      <cdr:x>0.2931</cdr:x>
      <cdr:y>0.52112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2286016"/>
          <a:ext cx="714323" cy="35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2060"/>
              </a:solidFill>
            </a:rPr>
            <a:t>89 %</a:t>
          </a:r>
          <a:endParaRPr lang="ru-RU" sz="1800" b="1" dirty="0">
            <a:solidFill>
              <a:srgbClr val="00206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0.2069</cdr:x>
      <cdr:y>0.4507</cdr:y>
    </cdr:from>
    <cdr:to>
      <cdr:x>0.2931</cdr:x>
      <cdr:y>0.52112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2286016"/>
          <a:ext cx="714323" cy="357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2060"/>
              </a:solidFill>
            </a:rPr>
            <a:t>70%</a:t>
          </a:r>
          <a:endParaRPr lang="ru-RU" sz="1800" b="1" dirty="0">
            <a:solidFill>
              <a:srgbClr val="00206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50C7-7FEB-438C-AD6E-B462338A82C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edu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05177" y="4286256"/>
            <a:ext cx="3059228" cy="2000264"/>
          </a:xfrm>
          <a:prstGeom prst="rect">
            <a:avLst/>
          </a:prstGeom>
        </p:spPr>
      </p:pic>
      <p:pic>
        <p:nvPicPr>
          <p:cNvPr id="4" name="Рисунок 3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584851" y="-3894451"/>
            <a:ext cx="2426698" cy="102155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906000" cy="1928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</a:t>
            </a:r>
          </a:p>
          <a:p>
            <a:pPr algn="ctr"/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 школ в системе </a:t>
            </a:r>
          </a:p>
          <a:p>
            <a:pPr algn="ctr"/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«Электронное образование в РТ»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7" name="Рисунок 6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8" name="Диаграмма 7"/>
          <p:cNvGraphicFramePr/>
          <p:nvPr/>
        </p:nvGraphicFramePr>
        <p:xfrm>
          <a:off x="773878" y="714356"/>
          <a:ext cx="941589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4" name="Рисунок 3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/>
        </p:nvGraphicFramePr>
        <p:xfrm>
          <a:off x="619094" y="428604"/>
          <a:ext cx="9519114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/>
        </p:nvGraphicFramePr>
        <p:xfrm>
          <a:off x="619095" y="428604"/>
          <a:ext cx="9457164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/>
        </p:nvGraphicFramePr>
        <p:xfrm>
          <a:off x="541704" y="714357"/>
          <a:ext cx="9906069" cy="5543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/>
        </p:nvGraphicFramePr>
        <p:xfrm>
          <a:off x="696487" y="928670"/>
          <a:ext cx="9952467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/>
        </p:nvGraphicFramePr>
        <p:xfrm>
          <a:off x="619095" y="1214422"/>
          <a:ext cx="9906069" cy="508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10" name="Диаграмма 9"/>
          <p:cNvGraphicFramePr/>
          <p:nvPr/>
        </p:nvGraphicFramePr>
        <p:xfrm>
          <a:off x="464312" y="142852"/>
          <a:ext cx="11077218" cy="6034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/>
        </p:nvGraphicFramePr>
        <p:xfrm>
          <a:off x="386922" y="428605"/>
          <a:ext cx="11257802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3" name="Рисунок 2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5615" y="357166"/>
            <a:ext cx="7661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Статистика по просмотрам страниц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60833" y="1071546"/>
          <a:ext cx="8280854" cy="516013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191293"/>
                <a:gridCol w="2089561"/>
              </a:tblGrid>
              <a:tr h="1357322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Тематика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Просмотров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</a:p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</a:t>
                      </a:r>
                    </a:p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350569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Поисковые системы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89192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350569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Техническая информация 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45671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81321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Другое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41712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81321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Сетевая реклама </a:t>
                      </a:r>
                      <a:endParaRPr lang="ru-RU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11572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81321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Портальные сайты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7036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81321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Электронная почта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5610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81321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Общий бизнес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5258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81321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Образование/Справочники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5164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>
                    <a:solidFill>
                      <a:srgbClr val="FFFF00"/>
                    </a:solidFill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Персональные сети хранения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3497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12072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Новости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1370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44" marR="2344" marT="2164" marB="2164" anchor="ctr"/>
                </a:tc>
              </a:tr>
              <a:tr h="212072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Условно-бесплатное/Бесплатное программное обеспечение </a:t>
                      </a:r>
                    </a:p>
                  </a:txBody>
                  <a:tcPr marL="10319" marR="10319" marT="9525" marB="9525" anchor="ctr"/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719</a:t>
                      </a:r>
                    </a:p>
                  </a:txBody>
                  <a:tcPr marL="10319" marR="10319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5" name="Рисунок 4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59" y="130710"/>
            <a:ext cx="89773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Разнарядка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получение единиц компьютерной техники в школы района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83442" y="571481"/>
          <a:ext cx="8358246" cy="6220209"/>
        </p:xfrm>
        <a:graphic>
          <a:graphicData uri="http://schemas.openxmlformats.org/drawingml/2006/table">
            <a:tbl>
              <a:tblPr/>
              <a:tblGrid>
                <a:gridCol w="6191293"/>
                <a:gridCol w="2166953"/>
              </a:tblGrid>
              <a:tr h="785818"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образовательного учреждения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компьютеров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Иркеняшская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Кадряковская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Калтаковская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Кузембетьевская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Матвеевская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Подгорнобайлярская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СОШ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Татарскомушугинская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Урусовская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Верхнетакерменская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Аюская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СОШ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СОШ №3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93">
                <a:tc>
                  <a:txBody>
                    <a:bodyPr/>
                    <a:lstStyle/>
                    <a:p>
                      <a:pPr marR="28575" algn="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70757" marR="70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5" name="Рисунок 4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238224" y="67174"/>
            <a:ext cx="8512959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нашего района: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Апрель -    	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82% – используется 186 из 228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 -   	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88% – используется 200 из 228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району: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Минимальный показатель – 	62%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Средний показатель – 		88%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показатель – 	100%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республике: </a:t>
            </a: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 районов – 44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 учетом разбиения г. Казань – 51)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Минимальный показатель: 		58%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Средний показатель: 		87%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показатель: 		100%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Уровень использования по району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31 место среди районов РТ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(35 место с учетом разбиения г. Казань)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5" name="Рисунок 4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59" y="130710"/>
            <a:ext cx="89773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Разнарядка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получение единиц компьютерной техники в школы района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32139" y="1125876"/>
          <a:ext cx="9441687" cy="5201920"/>
        </p:xfrm>
        <a:graphic>
          <a:graphicData uri="http://schemas.openxmlformats.org/drawingml/2006/table">
            <a:tbl>
              <a:tblPr/>
              <a:tblGrid>
                <a:gridCol w="3290188"/>
                <a:gridCol w="888900"/>
                <a:gridCol w="1857388"/>
                <a:gridCol w="1934779"/>
                <a:gridCol w="1470432"/>
              </a:tblGrid>
              <a:tr h="812800"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образовательного учреждения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Всего кабинетов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кабинетов оснащенных экранами и видеопроекторами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кабинетов, снащенных интерактивными досками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доп.комплектов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мульти-медийного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оборудования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Аюская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Иркеняшская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Кадряковская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Калтаковская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Коноваловская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Кузембетьевская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Матвеевская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Николаевская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Новомазинская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Новомелькенская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Подгорнобайлярская 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СОШ №1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СОШ №2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СОШ №3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Гимназия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Татарскомушугинская СОШ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Урусовская СОШ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Верхнетакерменская СОШ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Топасевская ООШ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Прогимназия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Старомазинская НОШ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Юртовская НОШ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ВССОШ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R="28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Кадетская школа-интернат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20" marR="33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  <a:prstGeom prst="rect">
            <a:avLst/>
          </a:prstGeom>
        </p:spPr>
      </p:pic>
      <p:pic>
        <p:nvPicPr>
          <p:cNvPr id="5" name="Рисунок 4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60833" y="1"/>
            <a:ext cx="87451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нашего района: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238224" y="630464"/>
          <a:ext cx="8280855" cy="5962167"/>
        </p:xfrm>
        <a:graphic>
          <a:graphicData uri="http://schemas.openxmlformats.org/drawingml/2006/table">
            <a:tbl>
              <a:tblPr/>
              <a:tblGrid>
                <a:gridCol w="4615815"/>
                <a:gridCol w="1819496"/>
                <a:gridCol w="1845544"/>
              </a:tblGrid>
              <a:tr h="1000134">
                <a:tc rowSpan="2"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Школа (количество ноутбуков)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Апрель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Май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Выход со школ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Выход со школ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433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СОШ №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                                   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(46)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29 (62%)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 (70%)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9433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СОШ №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                                   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(48)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32 (65%)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 (93%)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433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СОШ №3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36)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26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72%)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 (75%)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39468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Кузембетьевская СОШ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26)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22 (84%)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 (85%)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229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Гимназия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23)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21 (90%)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 (82%)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91229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Коноваловская СОШ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18)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17 (93%)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 (100%)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433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Калтаковская СОШ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17)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16 (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95%)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 (100%)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433">
                <a:tc>
                  <a:txBody>
                    <a:bodyPr/>
                    <a:lstStyle/>
                    <a:p>
                      <a:pPr marR="28575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Верхнетакерменская СОШ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14)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14 (100%)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25" marR="57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239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 (100%) </a:t>
                      </a:r>
                    </a:p>
                  </a:txBody>
                  <a:tcPr marL="57785" marR="5778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</p:spPr>
      </p:pic>
      <p:graphicFrame>
        <p:nvGraphicFramePr>
          <p:cNvPr id="23" name="Диаграмма 22"/>
          <p:cNvGraphicFramePr/>
          <p:nvPr/>
        </p:nvGraphicFramePr>
        <p:xfrm>
          <a:off x="595282" y="1428736"/>
          <a:ext cx="89773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050" y="0"/>
            <a:ext cx="8899950" cy="10001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авторизаций с уникальными паролями (</a:t>
            </a:r>
            <a:r>
              <a:rPr lang="en-US" sz="28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wi-fi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школе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)c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04 апреля по 10 апреля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edu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262565" y="1071547"/>
            <a:ext cx="402434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РАЙОНУ 228 ноутбука – 170 авторизаций – 75%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1393006" y="3286124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58 %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01822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78 %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3792132" y="3714752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78 %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643435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94%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5417347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89 %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6268650" y="3857628"/>
            <a:ext cx="928694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04256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85 %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</p:spPr>
      </p:pic>
      <p:pic>
        <p:nvPicPr>
          <p:cNvPr id="6" name="Рисунок 5" descr="edu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06050" y="0"/>
            <a:ext cx="889995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Статистика авторизаций с уникальными паролями (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wi-fi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 школе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)c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11 апреля по 17 апреля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9956" y="1643051"/>
            <a:ext cx="402434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РАЙОНУ 228 ноутбука – 170 авторизаций – 75%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666720" y="1500174"/>
          <a:ext cx="89773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"/>
          <p:cNvSpPr txBox="1"/>
          <p:nvPr/>
        </p:nvSpPr>
        <p:spPr>
          <a:xfrm>
            <a:off x="1393006" y="350043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65 %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3095612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72 %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3869524" y="3714752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91 %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4643435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94 %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5417347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89 %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6346041" y="3857628"/>
            <a:ext cx="851303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93%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704256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77 %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</p:spPr>
      </p:pic>
      <p:graphicFrame>
        <p:nvGraphicFramePr>
          <p:cNvPr id="23" name="Диаграмма 22"/>
          <p:cNvGraphicFramePr/>
          <p:nvPr/>
        </p:nvGraphicFramePr>
        <p:xfrm>
          <a:off x="386921" y="1428736"/>
          <a:ext cx="89773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050" y="0"/>
            <a:ext cx="8899950" cy="10001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авторизаций с уникальными паролями (</a:t>
            </a:r>
            <a:r>
              <a:rPr lang="en-US" sz="28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wi-fi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школе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)c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 апреля – 24 апреля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edu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262565" y="1071547"/>
            <a:ext cx="402434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РАЙОНУ 228 ноутбука – 172 авторизаций – 75%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1393006" y="3286124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65 %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01822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69 %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3792132" y="3714752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91 %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643435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94%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5417347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94%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6191259" y="3857628"/>
            <a:ext cx="851303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04256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85%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</p:spPr>
      </p:pic>
      <p:graphicFrame>
        <p:nvGraphicFramePr>
          <p:cNvPr id="23" name="Диаграмма 22"/>
          <p:cNvGraphicFramePr/>
          <p:nvPr/>
        </p:nvGraphicFramePr>
        <p:xfrm>
          <a:off x="386921" y="1428736"/>
          <a:ext cx="89773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050" y="0"/>
            <a:ext cx="8899950" cy="10001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авторизаций с уникальными паролями (</a:t>
            </a:r>
            <a:r>
              <a:rPr lang="en-US" sz="28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wi-fi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школе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)c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 апреля по 1 мая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edu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6" name="TextBox 1"/>
          <p:cNvSpPr txBox="1"/>
          <p:nvPr/>
        </p:nvSpPr>
        <p:spPr>
          <a:xfrm>
            <a:off x="1393006" y="3286124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75 %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01822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69 %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3792133" y="3714752"/>
            <a:ext cx="928694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643435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5417347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6191259" y="3857628"/>
            <a:ext cx="851303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04256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88%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</p:spPr>
      </p:pic>
      <p:graphicFrame>
        <p:nvGraphicFramePr>
          <p:cNvPr id="23" name="Диаграмма 22"/>
          <p:cNvGraphicFramePr/>
          <p:nvPr/>
        </p:nvGraphicFramePr>
        <p:xfrm>
          <a:off x="386921" y="1428736"/>
          <a:ext cx="89773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050" y="0"/>
            <a:ext cx="8899950" cy="10001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авторизаций с уникальными паролями (</a:t>
            </a:r>
            <a:r>
              <a:rPr lang="en-US" sz="28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wi-fi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школе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)c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мая по 8 мая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edu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6" name="TextBox 1"/>
          <p:cNvSpPr txBox="1"/>
          <p:nvPr/>
        </p:nvSpPr>
        <p:spPr>
          <a:xfrm>
            <a:off x="1393006" y="3286124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88 %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01822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61 %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3792133" y="3714752"/>
            <a:ext cx="928694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91%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643435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5417347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6191259" y="3857628"/>
            <a:ext cx="851303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04256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88%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9968" cy="6858000"/>
          </a:xfrm>
        </p:spPr>
      </p:pic>
      <p:graphicFrame>
        <p:nvGraphicFramePr>
          <p:cNvPr id="23" name="Диаграмма 22"/>
          <p:cNvGraphicFramePr/>
          <p:nvPr/>
        </p:nvGraphicFramePr>
        <p:xfrm>
          <a:off x="386921" y="1428736"/>
          <a:ext cx="89773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050" y="0"/>
            <a:ext cx="8899950" cy="10001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 авторизаций с уникальными паролями (</a:t>
            </a:r>
            <a:r>
              <a:rPr lang="en-US" sz="28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wi-fi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школе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)c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 мая по 15 мая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edu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14290"/>
            <a:ext cx="1083442" cy="708404"/>
          </a:xfrm>
          <a:prstGeom prst="rect">
            <a:avLst/>
          </a:prstGeom>
        </p:spPr>
      </p:pic>
      <p:sp>
        <p:nvSpPr>
          <p:cNvPr id="16" name="TextBox 1"/>
          <p:cNvSpPr txBox="1"/>
          <p:nvPr/>
        </p:nvSpPr>
        <p:spPr>
          <a:xfrm>
            <a:off x="1393006" y="3286124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98 %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01822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81%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3792133" y="3714752"/>
            <a:ext cx="928694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74%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643435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94%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5417347" y="3786190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6191259" y="3857628"/>
            <a:ext cx="851303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100 %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042561" y="3857628"/>
            <a:ext cx="773912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81%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861</Words>
  <Application>Microsoft Office PowerPoint</Application>
  <PresentationFormat>Лист A4 (210x297 мм)</PresentationFormat>
  <Paragraphs>438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Статистика авторизаций с уникальными паролями (wi-fi в школе)c 04 апреля по 10 апреля</vt:lpstr>
      <vt:lpstr>Слайд 5</vt:lpstr>
      <vt:lpstr>Статистика авторизаций с уникальными паролями (wi-fi в школе)c 18 апреля – 24 апреля</vt:lpstr>
      <vt:lpstr>Статистика авторизаций с уникальными паролями (wi-fi в школе)c 25 апреля по 1 мая</vt:lpstr>
      <vt:lpstr>Статистика авторизаций с уникальными паролями (wi-fi в школе)c 2 мая по 8 мая</vt:lpstr>
      <vt:lpstr>Статистика авторизаций с уникальными паролями (wi-fi в школе)c 9 мая по 15 мая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iMac2</dc:creator>
  <cp:lastModifiedBy>user9</cp:lastModifiedBy>
  <cp:revision>119</cp:revision>
  <dcterms:created xsi:type="dcterms:W3CDTF">2010-12-15T09:00:24Z</dcterms:created>
  <dcterms:modified xsi:type="dcterms:W3CDTF">2011-05-19T11:11:15Z</dcterms:modified>
</cp:coreProperties>
</file>