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5" r:id="rId5"/>
    <p:sldId id="260" r:id="rId6"/>
    <p:sldId id="269" r:id="rId7"/>
    <p:sldId id="273" r:id="rId8"/>
    <p:sldId id="266" r:id="rId9"/>
    <p:sldId id="267" r:id="rId10"/>
    <p:sldId id="268" r:id="rId11"/>
    <p:sldId id="270" r:id="rId12"/>
    <p:sldId id="271" r:id="rId13"/>
    <p:sldId id="272" r:id="rId14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2A7A2-89B7-475F-98E2-D4E289D1868C}" type="datetimeFigureOut">
              <a:rPr lang="ru-RU" smtClean="0"/>
              <a:pPr/>
              <a:t>16.06.2010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28604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Государственная </a:t>
            </a:r>
          </a:p>
          <a:p>
            <a:pPr algn="ctr"/>
            <a:r>
              <a:rPr lang="ru-RU" sz="4000" b="1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(итоговая) аттестация </a:t>
            </a:r>
          </a:p>
          <a:p>
            <a:pPr algn="ctr"/>
            <a:r>
              <a:rPr lang="ru-RU" sz="4000" b="1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в новой форме </a:t>
            </a:r>
          </a:p>
          <a:p>
            <a:pPr algn="ctr"/>
            <a:r>
              <a:rPr lang="ru-RU" sz="4000" b="1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выпускников IX классов    </a:t>
            </a:r>
          </a:p>
          <a:p>
            <a:pPr algn="ctr"/>
            <a:r>
              <a:rPr lang="ru-RU" sz="4000" b="1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общеобразовательных учреждений Мензелинского муниципального района </a:t>
            </a:r>
          </a:p>
          <a:p>
            <a:pPr algn="ctr"/>
            <a:r>
              <a:rPr lang="ru-RU" sz="4000" b="1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Республики Татарстан</a:t>
            </a:r>
          </a:p>
          <a:p>
            <a:pPr algn="ctr"/>
            <a:r>
              <a:rPr lang="ru-RU" sz="4000" b="1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за 2009-2010 учебный год</a:t>
            </a:r>
            <a:endParaRPr lang="ru-RU" sz="40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Segoe UI"/>
              <a:cs typeface="Segoe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История России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1357322"/>
                <a:gridCol w="1214446"/>
                <a:gridCol w="1571636"/>
                <a:gridCol w="144299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Верхнетакерменская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Матвеевская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3143248"/>
            <a:ext cx="57949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Наибольший балл набрали учащиеся </a:t>
            </a:r>
            <a:r>
              <a:rPr lang="ru-RU" dirty="0" err="1" smtClean="0"/>
              <a:t>Матвеевской</a:t>
            </a:r>
            <a:r>
              <a:rPr lang="ru-RU" dirty="0" smtClean="0"/>
              <a:t> СОШ </a:t>
            </a:r>
          </a:p>
          <a:p>
            <a:r>
              <a:rPr lang="ru-RU" dirty="0" smtClean="0"/>
              <a:t>– Нуриев Султан – 29 баллов из 33; </a:t>
            </a:r>
          </a:p>
          <a:p>
            <a:r>
              <a:rPr lang="ru-RU" dirty="0" smtClean="0"/>
              <a:t>–  </a:t>
            </a:r>
            <a:r>
              <a:rPr lang="ru-RU" dirty="0" err="1" smtClean="0"/>
              <a:t>Газетдинова</a:t>
            </a:r>
            <a:r>
              <a:rPr lang="ru-RU" dirty="0" smtClean="0"/>
              <a:t> Регина – 29 баллов из 33;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15370" cy="785794"/>
          </a:xfrm>
        </p:spPr>
        <p:txBody>
          <a:bodyPr/>
          <a:lstStyle/>
          <a:p>
            <a:r>
              <a:rPr lang="ru-RU" dirty="0" smtClean="0"/>
              <a:t>Химия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57148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555"/>
                <a:gridCol w="817798"/>
                <a:gridCol w="817798"/>
                <a:gridCol w="817798"/>
                <a:gridCol w="817798"/>
                <a:gridCol w="817798"/>
                <a:gridCol w="731715"/>
                <a:gridCol w="946925"/>
                <a:gridCol w="86941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</a:tr>
              <a:tr h="371484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100%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Калтаковская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Кузембетьевская</a:t>
                      </a:r>
                      <a:r>
                        <a:rPr lang="ru-RU" baseline="0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Татарскомушугинская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000636"/>
            <a:ext cx="916026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Наибольший балл набрала учащаяся СОШ №1</a:t>
            </a:r>
          </a:p>
          <a:p>
            <a:r>
              <a:rPr lang="ru-RU" dirty="0" smtClean="0"/>
              <a:t>– Рахматуллина </a:t>
            </a:r>
            <a:r>
              <a:rPr lang="ru-RU" dirty="0" err="1" smtClean="0"/>
              <a:t>Чулпан</a:t>
            </a:r>
            <a:r>
              <a:rPr lang="ru-RU" dirty="0" smtClean="0"/>
              <a:t> – 32 баллов из 34; </a:t>
            </a:r>
          </a:p>
          <a:p>
            <a:r>
              <a:rPr lang="ru-RU" dirty="0" smtClean="0"/>
              <a:t>Учитель Мельникова С. Н. </a:t>
            </a:r>
          </a:p>
          <a:p>
            <a:r>
              <a:rPr lang="ru-RU" dirty="0" smtClean="0"/>
              <a:t>6 учащихся посещали «Малую академию»: Белякова Е. - 31, </a:t>
            </a:r>
            <a:r>
              <a:rPr lang="ru-RU" dirty="0" err="1" smtClean="0"/>
              <a:t>Шарипов</a:t>
            </a:r>
            <a:r>
              <a:rPr lang="ru-RU" dirty="0" smtClean="0"/>
              <a:t> Р.-31 , </a:t>
            </a:r>
            <a:r>
              <a:rPr lang="ru-RU" dirty="0" err="1" smtClean="0"/>
              <a:t>Зиязова</a:t>
            </a:r>
            <a:r>
              <a:rPr lang="ru-RU" dirty="0" smtClean="0"/>
              <a:t> А.-31, </a:t>
            </a:r>
          </a:p>
          <a:p>
            <a:r>
              <a:rPr lang="ru-RU" dirty="0" smtClean="0"/>
              <a:t>Сафина М.-30, Смирнов О. - 29, Кудрявцева Ю. – 30</a:t>
            </a:r>
          </a:p>
          <a:p>
            <a:r>
              <a:rPr lang="ru-RU" dirty="0" smtClean="0"/>
              <a:t>Рекомендации: усилить работу по решению расчетных задач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072494" cy="785794"/>
          </a:xfrm>
        </p:spPr>
        <p:txBody>
          <a:bodyPr/>
          <a:lstStyle/>
          <a:p>
            <a:r>
              <a:rPr lang="ru-RU" dirty="0" smtClean="0"/>
              <a:t>Биология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500042"/>
          <a:ext cx="8229600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555"/>
                <a:gridCol w="817798"/>
                <a:gridCol w="817798"/>
                <a:gridCol w="817798"/>
                <a:gridCol w="817798"/>
                <a:gridCol w="817798"/>
                <a:gridCol w="731715"/>
                <a:gridCol w="946925"/>
                <a:gridCol w="86941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Калтаковская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Кузембетьевская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28,5%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Кадряковская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Коноваловская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5786455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Наибольший балл набрали учащаяся </a:t>
            </a:r>
            <a:r>
              <a:rPr lang="ru-RU" dirty="0" err="1" smtClean="0"/>
              <a:t>Кадряковской</a:t>
            </a:r>
            <a:r>
              <a:rPr lang="ru-RU" dirty="0" smtClean="0"/>
              <a:t> СОШ </a:t>
            </a:r>
          </a:p>
          <a:p>
            <a:r>
              <a:rPr lang="ru-RU" dirty="0" err="1" smtClean="0"/>
              <a:t>Хузина</a:t>
            </a:r>
            <a:r>
              <a:rPr lang="ru-RU" dirty="0" smtClean="0"/>
              <a:t> Гузель – 33 баллов из 33; Учитель Шакирова Л. А.</a:t>
            </a:r>
          </a:p>
          <a:p>
            <a:r>
              <a:rPr lang="ru-RU" dirty="0" smtClean="0"/>
              <a:t>Рекомендации: усилить работу по изучению «Человек» и вопросов экологии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Обществознание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555"/>
                <a:gridCol w="817798"/>
                <a:gridCol w="817798"/>
                <a:gridCol w="817798"/>
                <a:gridCol w="817798"/>
                <a:gridCol w="817798"/>
                <a:gridCol w="731715"/>
                <a:gridCol w="946925"/>
                <a:gridCol w="86941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Кузембетьевская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4429132"/>
            <a:ext cx="8358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Наибольший балл набрали учащаяся СОШ №1</a:t>
            </a:r>
          </a:p>
          <a:p>
            <a:r>
              <a:rPr lang="ru-RU" dirty="0" smtClean="0"/>
              <a:t>Капитонова Елена – 38 баллов из 40; Учитель Ерофеева И. Е.</a:t>
            </a:r>
          </a:p>
          <a:p>
            <a:r>
              <a:rPr lang="ru-RU" dirty="0" smtClean="0"/>
              <a:t>2 учащихся посещали «Малую академию»: Капитонова Е. – 38, </a:t>
            </a:r>
            <a:r>
              <a:rPr lang="ru-RU" dirty="0" err="1" smtClean="0"/>
              <a:t>Нижурина</a:t>
            </a:r>
            <a:r>
              <a:rPr lang="ru-RU" dirty="0" smtClean="0"/>
              <a:t> Е. – 30. Рекомендации: усилить работу по решению тестовых </a:t>
            </a:r>
            <a:r>
              <a:rPr lang="ru-RU" dirty="0" err="1" smtClean="0"/>
              <a:t>хзаданий</a:t>
            </a:r>
            <a:endParaRPr lang="ru-RU" dirty="0" smtClean="0"/>
          </a:p>
          <a:p>
            <a:r>
              <a:rPr lang="ru-RU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2-конечная звезда 4"/>
          <p:cNvSpPr/>
          <p:nvPr/>
        </p:nvSpPr>
        <p:spPr>
          <a:xfrm>
            <a:off x="1214414" y="0"/>
            <a:ext cx="7072362" cy="6858000"/>
          </a:xfrm>
          <a:prstGeom prst="star32">
            <a:avLst>
              <a:gd name="adj" fmla="val 17240"/>
            </a:avLst>
          </a:prstGeom>
          <a:gradFill flip="none" rotWithShape="1">
            <a:gsLst>
              <a:gs pos="24000">
                <a:srgbClr val="000000">
                  <a:alpha val="18000"/>
                </a:srgb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285728"/>
            <a:ext cx="6286544" cy="71096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ГИА</a:t>
            </a:r>
          </a:p>
          <a:p>
            <a:pPr algn="ctr"/>
            <a:r>
              <a:rPr lang="ru-RU" sz="12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</a:t>
            </a:r>
          </a:p>
          <a:p>
            <a:pPr algn="ctr"/>
            <a:r>
              <a:rPr lang="ru-RU" sz="12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2010</a:t>
            </a:r>
            <a:endParaRPr lang="ru-RU" sz="120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ym typeface="Wingdings"/>
            </a:endParaRPr>
          </a:p>
          <a:p>
            <a:pPr algn="ctr"/>
            <a:endParaRPr lang="ru-RU" sz="9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8579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Количество выпускников </a:t>
            </a:r>
            <a:b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</a:b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IX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 классов по школам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kgauz &amp; Efron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429685" cy="572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"/>
                <a:gridCol w="5214974"/>
                <a:gridCol w="2857521"/>
              </a:tblGrid>
              <a:tr h="28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Наименование школы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Количество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выпускников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СОШ № 1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17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СОШ № 2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76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СОШ № 3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956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Гимназия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00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Аюская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05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Верхнетакерменская 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24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Иркеняшская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289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Кадряковская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3336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Калтаковская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Коноваловская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719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Новомелькенская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76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Николаевская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957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Матвеевская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005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Кузембетьевская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05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Новомазинская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243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Подгорнобайларская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33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Татарскомушугинская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529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Урусовская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5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Кадетская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школа-интернат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768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Топасевская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8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972452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Предметы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kgauz &amp; Efron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697192"/>
          <a:ext cx="8715404" cy="5904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"/>
                <a:gridCol w="2552084"/>
                <a:gridCol w="805470"/>
                <a:gridCol w="785818"/>
                <a:gridCol w="714380"/>
                <a:gridCol w="714380"/>
                <a:gridCol w="714380"/>
                <a:gridCol w="714380"/>
                <a:gridCol w="642942"/>
                <a:gridCol w="714380"/>
              </a:tblGrid>
              <a:tr h="7315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Наименование школы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Физи</a:t>
                      </a:r>
                      <a:endParaRPr lang="ru-RU" sz="15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Исто</a:t>
                      </a:r>
                      <a:endParaRPr lang="ru-RU" sz="15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рия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СОШ № 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СОШ № 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478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СОШ № 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526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Гимназия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257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Аюская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76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Верхнетакерменская 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956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Иркеняшская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14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Кадряковская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428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Калтаковская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478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Коноваловская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38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Новомелькенская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257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Николаевская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Матвеевская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381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Кузембетьевская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0859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Новомазинская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05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Подгорнобайларская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24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Татарскомушугинская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289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Урусовская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3336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Кадетская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школа-интернат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671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Топасевская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Сравнительная таблица </a:t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ГИА за 4 года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kgauz &amp; Efron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86874" cy="485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370"/>
                <a:gridCol w="486373"/>
                <a:gridCol w="423748"/>
                <a:gridCol w="500859"/>
                <a:gridCol w="525710"/>
                <a:gridCol w="450609"/>
                <a:gridCol w="525710"/>
                <a:gridCol w="509952"/>
                <a:gridCol w="466367"/>
                <a:gridCol w="544028"/>
                <a:gridCol w="571504"/>
                <a:gridCol w="571504"/>
                <a:gridCol w="641110"/>
                <a:gridCol w="600812"/>
                <a:gridCol w="901218"/>
              </a:tblGrid>
              <a:tr h="2143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2006-2007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2007-2008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2008-2009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-20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360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60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</a:t>
                      </a:r>
                    </a:p>
                    <a:p>
                      <a:pPr marL="360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2008-2009 </a:t>
                      </a:r>
                    </a:p>
                    <a:p>
                      <a:pPr marL="360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</a:p>
                    <a:p>
                      <a:pPr marL="360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2009-2010 </a:t>
                      </a:r>
                      <a:r>
                        <a:rPr lang="ru-RU" sz="1100" b="1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уч.г</a:t>
                      </a:r>
                      <a:r>
                        <a:rPr lang="ru-RU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28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сдавало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сдавало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сдавало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сдавало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успеваемость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6000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408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384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88,6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179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60,9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70,6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-29,9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Алгебра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408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89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384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132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66,7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137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65,6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56,65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-24,86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Геометрия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384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384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91,1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84,6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+15,4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384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85,7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78,3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-7,4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384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384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36,4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+14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История России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-25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81,7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415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-11,7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142900"/>
            <a:ext cx="7572428" cy="785818"/>
          </a:xfrm>
        </p:spPr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500042"/>
          <a:ext cx="8072494" cy="4819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  <a:gridCol w="1143008"/>
                <a:gridCol w="500066"/>
                <a:gridCol w="500066"/>
                <a:gridCol w="500066"/>
                <a:gridCol w="571504"/>
                <a:gridCol w="714380"/>
                <a:gridCol w="785818"/>
              </a:tblGrid>
              <a:tr h="70237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ОУ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Количество учащихся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Качество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Успеваемость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12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МОУ «Николаевская СОШ»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96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МОУ «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Матвеевская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СОШ»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«Новомазинская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357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«Иркеняшская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7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«Татарскомушугинская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53,3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32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«Кадетская школа – интернат»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389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«Коноваловская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54,5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602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«Урусовская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816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«СОШ №2»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54,4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2885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«Аюская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44,4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«Верхнетакерменская ООШ»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77,7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024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«Новомелкенская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«Топасевская ООШ»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8594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«СОШ №3»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«Кадряковская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7,1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28,5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50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«Кузембетьевская «СОШ»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26,08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65,2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7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«Гимназия»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31,25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62,5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639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«Калтаковская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996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«Подгорнобайларская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486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«СОШ №1»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53,3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87,3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5008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144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165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56,65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5286388"/>
            <a:ext cx="86439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Наибольшие баллы набрали учащиеся (макс. 32):</a:t>
            </a:r>
          </a:p>
          <a:p>
            <a:pPr>
              <a:buFontTx/>
              <a:buChar char="-"/>
            </a:pPr>
            <a:r>
              <a:rPr lang="ru-RU" dirty="0" smtClean="0"/>
              <a:t>Капитонова Елена – СОШ №1 – 32 балла;     - Логинов Анатолий – СОШ №2 – 32 балла</a:t>
            </a:r>
          </a:p>
          <a:p>
            <a:pPr>
              <a:buFontTx/>
              <a:buChar char="-"/>
            </a:pPr>
            <a:r>
              <a:rPr lang="ru-RU" dirty="0" smtClean="0"/>
              <a:t> Будин Георгий – СОШ №2 – 31 балл;             - </a:t>
            </a:r>
            <a:r>
              <a:rPr lang="ru-RU" dirty="0" err="1" smtClean="0"/>
              <a:t>Сарварова</a:t>
            </a:r>
            <a:r>
              <a:rPr lang="ru-RU" dirty="0" smtClean="0"/>
              <a:t> </a:t>
            </a:r>
            <a:r>
              <a:rPr lang="ru-RU" dirty="0" err="1" smtClean="0"/>
              <a:t>Лейсан</a:t>
            </a:r>
            <a:r>
              <a:rPr lang="ru-RU" dirty="0" smtClean="0"/>
              <a:t> – СОШ №3 – 31 балл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 smtClean="0"/>
              <a:t>Зиязова</a:t>
            </a:r>
            <a:r>
              <a:rPr lang="ru-RU" dirty="0" smtClean="0"/>
              <a:t> А. – Калтаковская СОШ – 31 балл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-142900"/>
            <a:ext cx="7786742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500042"/>
          <a:ext cx="8072494" cy="4847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  <a:gridCol w="1143008"/>
                <a:gridCol w="500066"/>
                <a:gridCol w="500066"/>
                <a:gridCol w="500066"/>
                <a:gridCol w="571504"/>
                <a:gridCol w="714380"/>
                <a:gridCol w="785818"/>
              </a:tblGrid>
              <a:tr h="70237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ОУ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Количество учащихся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Качество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Успеваемость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12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МОУ «Николаевская СОШ»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96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МОУ «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Матвеевская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СОШ»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«Новомазинская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357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«Иркеняшская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7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«Татарскомушугинская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32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«Кадетская школа – интернат»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9,6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389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«Коноваловская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602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«Урусовская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816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«СОШ №2»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23,5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67,6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2885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«Аюская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44,4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77,7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«Верхнетакерменская ООШ»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11,1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88,8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024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«Новомелкенская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МОУ «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Топасевская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ООШ»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8594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МОУ «СОШ №3»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29,3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87,8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«Кадряковская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50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«Кузембетьевская «СОШ»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43,4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78,2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7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«Гимназия»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43,8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81,3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639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«Калтаковская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86,6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996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«Подгорнобайларская СОШ»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36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МОУ «СОШ №1»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71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40,8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78,8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5008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168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122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30,1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70,6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472" y="5380672"/>
            <a:ext cx="7500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Наибольшие баллы набрали учащиеся (макс. 44):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 smtClean="0"/>
              <a:t>Мухамадияров</a:t>
            </a:r>
            <a:r>
              <a:rPr lang="ru-RU" dirty="0" smtClean="0"/>
              <a:t> Салават - Калтаковская СОШ - 43 балла;</a:t>
            </a:r>
          </a:p>
          <a:p>
            <a:pPr>
              <a:buFontTx/>
              <a:buChar char="-"/>
            </a:pPr>
            <a:r>
              <a:rPr lang="ru-RU" dirty="0" smtClean="0"/>
              <a:t> Хасанова </a:t>
            </a:r>
            <a:r>
              <a:rPr lang="ru-RU" dirty="0" err="1" smtClean="0"/>
              <a:t>Гульназ</a:t>
            </a:r>
            <a:r>
              <a:rPr lang="ru-RU" dirty="0" smtClean="0"/>
              <a:t>- СОШ №3 - 43 балла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 smtClean="0"/>
              <a:t>Гиздатуллина</a:t>
            </a:r>
            <a:r>
              <a:rPr lang="ru-RU" dirty="0" smtClean="0"/>
              <a:t> Регина – СОШ №2 – 43 балла;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 smtClean="0"/>
              <a:t>Мифтахова</a:t>
            </a:r>
            <a:r>
              <a:rPr lang="ru-RU" dirty="0" smtClean="0"/>
              <a:t> </a:t>
            </a:r>
            <a:r>
              <a:rPr lang="ru-RU" dirty="0" err="1" smtClean="0"/>
              <a:t>Файруза</a:t>
            </a:r>
            <a:r>
              <a:rPr lang="ru-RU" dirty="0" smtClean="0"/>
              <a:t> – СОШ №1 – 42 балла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/>
                <a:gridCol w="1500198"/>
                <a:gridCol w="118015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Коноваловская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Калтаковская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Гимназия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Кузембетьевская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4143380"/>
            <a:ext cx="80711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Наибольший балл набрал учащийся </a:t>
            </a:r>
            <a:r>
              <a:rPr lang="ru-RU" dirty="0" err="1" smtClean="0"/>
              <a:t>Калтаковской</a:t>
            </a:r>
            <a:r>
              <a:rPr lang="ru-RU" dirty="0" smtClean="0"/>
              <a:t> СОШ 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Мухамадияров</a:t>
            </a:r>
            <a:r>
              <a:rPr lang="ru-RU" dirty="0" smtClean="0"/>
              <a:t> Салават – 34 балла из 36; Посещает «Малую академию»</a:t>
            </a:r>
          </a:p>
          <a:p>
            <a:r>
              <a:rPr lang="ru-RU" dirty="0" smtClean="0"/>
              <a:t>Наименьший балл набрал учащийся </a:t>
            </a:r>
            <a:r>
              <a:rPr lang="ru-RU" dirty="0" err="1" smtClean="0"/>
              <a:t>Кузембетьевской</a:t>
            </a:r>
            <a:r>
              <a:rPr lang="ru-RU" dirty="0" smtClean="0"/>
              <a:t> СОШ</a:t>
            </a:r>
          </a:p>
          <a:p>
            <a:r>
              <a:rPr lang="ru-RU" dirty="0" smtClean="0"/>
              <a:t>–  </a:t>
            </a:r>
            <a:r>
              <a:rPr lang="ru-RU" dirty="0" err="1" smtClean="0"/>
              <a:t>Галиев</a:t>
            </a:r>
            <a:r>
              <a:rPr lang="ru-RU" dirty="0" smtClean="0"/>
              <a:t> Булат – 15 баллов</a:t>
            </a:r>
          </a:p>
          <a:p>
            <a:r>
              <a:rPr lang="ru-RU" dirty="0" smtClean="0"/>
              <a:t>Рекомендации:</a:t>
            </a:r>
          </a:p>
          <a:p>
            <a:r>
              <a:rPr lang="ru-RU" dirty="0" smtClean="0"/>
              <a:t>- Увеличить долю расчетных задач при подготовке к ГИА;</a:t>
            </a:r>
          </a:p>
          <a:p>
            <a:pPr>
              <a:buFontTx/>
              <a:buChar char="-"/>
            </a:pPr>
            <a:r>
              <a:rPr lang="ru-RU" dirty="0" smtClean="0"/>
              <a:t>Усилить внимание к формированию у учащихся навыков работы с таблицами, </a:t>
            </a:r>
          </a:p>
          <a:p>
            <a:r>
              <a:rPr lang="ru-RU" dirty="0" smtClean="0"/>
              <a:t>  графиками, схемами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География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/>
                <a:gridCol w="1500198"/>
                <a:gridCol w="118015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2357430"/>
            <a:ext cx="4123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– </a:t>
            </a:r>
            <a:r>
              <a:rPr lang="ru-RU" dirty="0" err="1" smtClean="0"/>
              <a:t>Сабиров</a:t>
            </a:r>
            <a:r>
              <a:rPr lang="ru-RU" dirty="0" smtClean="0"/>
              <a:t> Султан – 23 балла из 33; </a:t>
            </a:r>
          </a:p>
          <a:p>
            <a:r>
              <a:rPr lang="ru-RU" dirty="0" smtClean="0"/>
              <a:t>Типичные ошибки по разделу «Климат»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1716</Words>
  <Application>Microsoft Office PowerPoint</Application>
  <PresentationFormat>Экран (4:3)</PresentationFormat>
  <Paragraphs>1096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Количество выпускников  IX классов по школам</vt:lpstr>
      <vt:lpstr>Предметы </vt:lpstr>
      <vt:lpstr>Сравнительная таблица  ГИА за 4 года</vt:lpstr>
      <vt:lpstr>Математика</vt:lpstr>
      <vt:lpstr>Русский язык</vt:lpstr>
      <vt:lpstr>Физика</vt:lpstr>
      <vt:lpstr>География</vt:lpstr>
      <vt:lpstr>История России</vt:lpstr>
      <vt:lpstr>Химия</vt:lpstr>
      <vt:lpstr>Биология</vt:lpstr>
      <vt:lpstr>Обществознание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iMac2</dc:creator>
  <cp:lastModifiedBy>iMac1</cp:lastModifiedBy>
  <cp:revision>58</cp:revision>
  <dcterms:created xsi:type="dcterms:W3CDTF">2010-06-03T06:49:48Z</dcterms:created>
  <dcterms:modified xsi:type="dcterms:W3CDTF">2010-06-16T07:38:54Z</dcterms:modified>
</cp:coreProperties>
</file>